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79" r:id="rId4"/>
    <p:sldId id="265" r:id="rId5"/>
    <p:sldId id="276" r:id="rId6"/>
    <p:sldId id="269" r:id="rId7"/>
    <p:sldId id="270" r:id="rId8"/>
    <p:sldId id="271" r:id="rId9"/>
    <p:sldId id="272" r:id="rId10"/>
    <p:sldId id="273" r:id="rId11"/>
    <p:sldId id="274" r:id="rId12"/>
    <p:sldId id="266" r:id="rId13"/>
    <p:sldId id="278" r:id="rId14"/>
    <p:sldId id="277" r:id="rId15"/>
    <p:sldId id="268" r:id="rId16"/>
    <p:sldId id="267" r:id="rId1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68" autoAdjust="0"/>
  </p:normalViewPr>
  <p:slideViewPr>
    <p:cSldViewPr snapToGrid="0" snapToObjects="1">
      <p:cViewPr varScale="1">
        <p:scale>
          <a:sx n="182" d="100"/>
          <a:sy n="182" d="100"/>
        </p:scale>
        <p:origin x="-1040" y="-1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putnik:Documents:Work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putnik:Documents:Work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putnik:Documents:Work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putnik:Documents:Work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putnik:Documents:Work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Russian Class Enrollment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Sheet1!$A$17</c:f>
              <c:strCache>
                <c:ptCount val="1"/>
                <c:pt idx="0">
                  <c:v>100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Sheet1!$B$17:$AC$17</c:f>
              <c:numCache>
                <c:formatCode>General</c:formatCode>
                <c:ptCount val="28"/>
                <c:pt idx="0">
                  <c:v>25.0</c:v>
                </c:pt>
                <c:pt idx="1">
                  <c:v>19.0</c:v>
                </c:pt>
                <c:pt idx="2">
                  <c:v>29.0</c:v>
                </c:pt>
                <c:pt idx="3">
                  <c:v>14.0</c:v>
                </c:pt>
                <c:pt idx="4">
                  <c:v>36.0</c:v>
                </c:pt>
                <c:pt idx="5">
                  <c:v>26.0</c:v>
                </c:pt>
                <c:pt idx="6">
                  <c:v>35.0</c:v>
                </c:pt>
                <c:pt idx="7">
                  <c:v>17.0</c:v>
                </c:pt>
                <c:pt idx="8">
                  <c:v>32.0</c:v>
                </c:pt>
                <c:pt idx="9">
                  <c:v>20.0</c:v>
                </c:pt>
                <c:pt idx="10">
                  <c:v>26.0</c:v>
                </c:pt>
                <c:pt idx="11">
                  <c:v>17.0</c:v>
                </c:pt>
                <c:pt idx="12">
                  <c:v>41.0</c:v>
                </c:pt>
                <c:pt idx="13">
                  <c:v>35.0</c:v>
                </c:pt>
                <c:pt idx="14">
                  <c:v>32.0</c:v>
                </c:pt>
                <c:pt idx="15">
                  <c:v>24.0</c:v>
                </c:pt>
                <c:pt idx="16">
                  <c:v>44.0</c:v>
                </c:pt>
                <c:pt idx="17">
                  <c:v>28.0</c:v>
                </c:pt>
                <c:pt idx="18">
                  <c:v>34.0</c:v>
                </c:pt>
                <c:pt idx="19">
                  <c:v>20.0</c:v>
                </c:pt>
                <c:pt idx="20">
                  <c:v>38.0</c:v>
                </c:pt>
                <c:pt idx="21">
                  <c:v>31.0</c:v>
                </c:pt>
                <c:pt idx="22">
                  <c:v>31.0</c:v>
                </c:pt>
                <c:pt idx="23">
                  <c:v>16.0</c:v>
                </c:pt>
                <c:pt idx="24">
                  <c:v>28.0</c:v>
                </c:pt>
                <c:pt idx="25">
                  <c:v>17.0</c:v>
                </c:pt>
                <c:pt idx="26">
                  <c:v>39.0</c:v>
                </c:pt>
                <c:pt idx="27">
                  <c:v>19.0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5141320"/>
        <c:axId val="-2055138376"/>
      </c:lineChart>
      <c:catAx>
        <c:axId val="-205514132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5138376"/>
        <c:crosses val="autoZero"/>
        <c:auto val="1"/>
        <c:lblAlgn val="ctr"/>
        <c:lblOffset val="100"/>
        <c:noMultiLvlLbl val="0"/>
      </c:catAx>
      <c:valAx>
        <c:axId val="-2055138376"/>
        <c:scaling>
          <c:orientation val="minMax"/>
          <c:max val="4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5141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Russian Class Enrollment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Sheet1!$A$17</c:f>
              <c:strCache>
                <c:ptCount val="1"/>
                <c:pt idx="0">
                  <c:v>100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Sheet1!$B$17:$AC$17</c:f>
              <c:numCache>
                <c:formatCode>General</c:formatCode>
                <c:ptCount val="28"/>
                <c:pt idx="0">
                  <c:v>25.0</c:v>
                </c:pt>
                <c:pt idx="1">
                  <c:v>19.0</c:v>
                </c:pt>
                <c:pt idx="2">
                  <c:v>29.0</c:v>
                </c:pt>
                <c:pt idx="3">
                  <c:v>14.0</c:v>
                </c:pt>
                <c:pt idx="4">
                  <c:v>36.0</c:v>
                </c:pt>
                <c:pt idx="5">
                  <c:v>26.0</c:v>
                </c:pt>
                <c:pt idx="6">
                  <c:v>35.0</c:v>
                </c:pt>
                <c:pt idx="7">
                  <c:v>17.0</c:v>
                </c:pt>
                <c:pt idx="8">
                  <c:v>32.0</c:v>
                </c:pt>
                <c:pt idx="9">
                  <c:v>20.0</c:v>
                </c:pt>
                <c:pt idx="10">
                  <c:v>26.0</c:v>
                </c:pt>
                <c:pt idx="11">
                  <c:v>17.0</c:v>
                </c:pt>
                <c:pt idx="12">
                  <c:v>41.0</c:v>
                </c:pt>
                <c:pt idx="13">
                  <c:v>35.0</c:v>
                </c:pt>
                <c:pt idx="14">
                  <c:v>32.0</c:v>
                </c:pt>
                <c:pt idx="15">
                  <c:v>24.0</c:v>
                </c:pt>
                <c:pt idx="16">
                  <c:v>44.0</c:v>
                </c:pt>
                <c:pt idx="17">
                  <c:v>28.0</c:v>
                </c:pt>
                <c:pt idx="18">
                  <c:v>34.0</c:v>
                </c:pt>
                <c:pt idx="19">
                  <c:v>20.0</c:v>
                </c:pt>
                <c:pt idx="20">
                  <c:v>38.0</c:v>
                </c:pt>
                <c:pt idx="21">
                  <c:v>31.0</c:v>
                </c:pt>
                <c:pt idx="22">
                  <c:v>31.0</c:v>
                </c:pt>
                <c:pt idx="23">
                  <c:v>16.0</c:v>
                </c:pt>
                <c:pt idx="24">
                  <c:v>28.0</c:v>
                </c:pt>
                <c:pt idx="25">
                  <c:v>17.0</c:v>
                </c:pt>
                <c:pt idx="26">
                  <c:v>39.0</c:v>
                </c:pt>
                <c:pt idx="27">
                  <c:v>19.0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Sheet1!$A$18</c:f>
              <c:strCache>
                <c:ptCount val="1"/>
                <c:pt idx="0">
                  <c:v>200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Sheet1!$B$18:$AC$18</c:f>
              <c:numCache>
                <c:formatCode>General</c:formatCode>
                <c:ptCount val="28"/>
                <c:pt idx="0">
                  <c:v>8.0</c:v>
                </c:pt>
                <c:pt idx="1">
                  <c:v>6.0</c:v>
                </c:pt>
                <c:pt idx="2">
                  <c:v>11.0</c:v>
                </c:pt>
                <c:pt idx="3">
                  <c:v>9.0</c:v>
                </c:pt>
                <c:pt idx="4">
                  <c:v>8.0</c:v>
                </c:pt>
                <c:pt idx="5">
                  <c:v>7.0</c:v>
                </c:pt>
                <c:pt idx="6">
                  <c:v>22.0</c:v>
                </c:pt>
                <c:pt idx="7">
                  <c:v>15.0</c:v>
                </c:pt>
                <c:pt idx="8">
                  <c:v>17.0</c:v>
                </c:pt>
                <c:pt idx="9">
                  <c:v>13.0</c:v>
                </c:pt>
                <c:pt idx="10">
                  <c:v>14.0</c:v>
                </c:pt>
                <c:pt idx="11">
                  <c:v>11.0</c:v>
                </c:pt>
                <c:pt idx="12">
                  <c:v>13.0</c:v>
                </c:pt>
                <c:pt idx="13">
                  <c:v>13.0</c:v>
                </c:pt>
                <c:pt idx="14">
                  <c:v>19.0</c:v>
                </c:pt>
                <c:pt idx="15">
                  <c:v>17.0</c:v>
                </c:pt>
                <c:pt idx="16">
                  <c:v>18.0</c:v>
                </c:pt>
                <c:pt idx="17">
                  <c:v>9.0</c:v>
                </c:pt>
                <c:pt idx="18">
                  <c:v>19.0</c:v>
                </c:pt>
                <c:pt idx="19">
                  <c:v>14.0</c:v>
                </c:pt>
                <c:pt idx="20">
                  <c:v>11.0</c:v>
                </c:pt>
                <c:pt idx="21">
                  <c:v>9.0</c:v>
                </c:pt>
                <c:pt idx="22">
                  <c:v>21.0</c:v>
                </c:pt>
                <c:pt idx="23">
                  <c:v>20.0</c:v>
                </c:pt>
                <c:pt idx="24">
                  <c:v>15.0</c:v>
                </c:pt>
                <c:pt idx="25">
                  <c:v>15.0</c:v>
                </c:pt>
                <c:pt idx="26">
                  <c:v>12.0</c:v>
                </c:pt>
                <c:pt idx="27">
                  <c:v>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6487080"/>
        <c:axId val="-2066103064"/>
      </c:lineChart>
      <c:catAx>
        <c:axId val="-206648708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6103064"/>
        <c:crosses val="autoZero"/>
        <c:auto val="1"/>
        <c:lblAlgn val="ctr"/>
        <c:lblOffset val="100"/>
        <c:noMultiLvlLbl val="0"/>
      </c:catAx>
      <c:valAx>
        <c:axId val="-2066103064"/>
        <c:scaling>
          <c:orientation val="minMax"/>
          <c:max val="4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66487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Russian Class Enrollment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Sheet1!$A$17</c:f>
              <c:strCache>
                <c:ptCount val="1"/>
                <c:pt idx="0">
                  <c:v>100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Sheet1!$B$17:$AC$17</c:f>
              <c:numCache>
                <c:formatCode>General</c:formatCode>
                <c:ptCount val="28"/>
                <c:pt idx="0">
                  <c:v>25.0</c:v>
                </c:pt>
                <c:pt idx="1">
                  <c:v>19.0</c:v>
                </c:pt>
                <c:pt idx="2">
                  <c:v>29.0</c:v>
                </c:pt>
                <c:pt idx="3">
                  <c:v>14.0</c:v>
                </c:pt>
                <c:pt idx="4">
                  <c:v>36.0</c:v>
                </c:pt>
                <c:pt idx="5">
                  <c:v>26.0</c:v>
                </c:pt>
                <c:pt idx="6">
                  <c:v>35.0</c:v>
                </c:pt>
                <c:pt idx="7">
                  <c:v>17.0</c:v>
                </c:pt>
                <c:pt idx="8">
                  <c:v>32.0</c:v>
                </c:pt>
                <c:pt idx="9">
                  <c:v>20.0</c:v>
                </c:pt>
                <c:pt idx="10">
                  <c:v>26.0</c:v>
                </c:pt>
                <c:pt idx="11">
                  <c:v>17.0</c:v>
                </c:pt>
                <c:pt idx="12">
                  <c:v>41.0</c:v>
                </c:pt>
                <c:pt idx="13">
                  <c:v>35.0</c:v>
                </c:pt>
                <c:pt idx="14">
                  <c:v>32.0</c:v>
                </c:pt>
                <c:pt idx="15">
                  <c:v>24.0</c:v>
                </c:pt>
                <c:pt idx="16">
                  <c:v>44.0</c:v>
                </c:pt>
                <c:pt idx="17">
                  <c:v>28.0</c:v>
                </c:pt>
                <c:pt idx="18">
                  <c:v>34.0</c:v>
                </c:pt>
                <c:pt idx="19">
                  <c:v>20.0</c:v>
                </c:pt>
                <c:pt idx="20">
                  <c:v>38.0</c:v>
                </c:pt>
                <c:pt idx="21">
                  <c:v>31.0</c:v>
                </c:pt>
                <c:pt idx="22">
                  <c:v>31.0</c:v>
                </c:pt>
                <c:pt idx="23">
                  <c:v>16.0</c:v>
                </c:pt>
                <c:pt idx="24">
                  <c:v>28.0</c:v>
                </c:pt>
                <c:pt idx="25">
                  <c:v>17.0</c:v>
                </c:pt>
                <c:pt idx="26">
                  <c:v>39.0</c:v>
                </c:pt>
                <c:pt idx="27">
                  <c:v>19.0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Sheet1!$A$18</c:f>
              <c:strCache>
                <c:ptCount val="1"/>
                <c:pt idx="0">
                  <c:v>200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Sheet1!$B$18:$AC$18</c:f>
              <c:numCache>
                <c:formatCode>General</c:formatCode>
                <c:ptCount val="28"/>
                <c:pt idx="0">
                  <c:v>8.0</c:v>
                </c:pt>
                <c:pt idx="1">
                  <c:v>6.0</c:v>
                </c:pt>
                <c:pt idx="2">
                  <c:v>11.0</c:v>
                </c:pt>
                <c:pt idx="3">
                  <c:v>9.0</c:v>
                </c:pt>
                <c:pt idx="4">
                  <c:v>8.0</c:v>
                </c:pt>
                <c:pt idx="5">
                  <c:v>7.0</c:v>
                </c:pt>
                <c:pt idx="6">
                  <c:v>22.0</c:v>
                </c:pt>
                <c:pt idx="7">
                  <c:v>15.0</c:v>
                </c:pt>
                <c:pt idx="8">
                  <c:v>17.0</c:v>
                </c:pt>
                <c:pt idx="9">
                  <c:v>13.0</c:v>
                </c:pt>
                <c:pt idx="10">
                  <c:v>14.0</c:v>
                </c:pt>
                <c:pt idx="11">
                  <c:v>11.0</c:v>
                </c:pt>
                <c:pt idx="12">
                  <c:v>13.0</c:v>
                </c:pt>
                <c:pt idx="13">
                  <c:v>13.0</c:v>
                </c:pt>
                <c:pt idx="14">
                  <c:v>19.0</c:v>
                </c:pt>
                <c:pt idx="15">
                  <c:v>17.0</c:v>
                </c:pt>
                <c:pt idx="16">
                  <c:v>18.0</c:v>
                </c:pt>
                <c:pt idx="17">
                  <c:v>9.0</c:v>
                </c:pt>
                <c:pt idx="18">
                  <c:v>19.0</c:v>
                </c:pt>
                <c:pt idx="19">
                  <c:v>14.0</c:v>
                </c:pt>
                <c:pt idx="20">
                  <c:v>11.0</c:v>
                </c:pt>
                <c:pt idx="21">
                  <c:v>9.0</c:v>
                </c:pt>
                <c:pt idx="22">
                  <c:v>21.0</c:v>
                </c:pt>
                <c:pt idx="23">
                  <c:v>20.0</c:v>
                </c:pt>
                <c:pt idx="24">
                  <c:v>15.0</c:v>
                </c:pt>
                <c:pt idx="25">
                  <c:v>15.0</c:v>
                </c:pt>
                <c:pt idx="26">
                  <c:v>12.0</c:v>
                </c:pt>
                <c:pt idx="27">
                  <c:v>8.0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Sheet1!$A$19</c:f>
              <c:strCache>
                <c:ptCount val="1"/>
                <c:pt idx="0">
                  <c:v>300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Sheet1!$B$19:$AC$19</c:f>
              <c:numCache>
                <c:formatCode>General</c:formatCode>
                <c:ptCount val="28"/>
                <c:pt idx="0">
                  <c:v>9.0</c:v>
                </c:pt>
                <c:pt idx="1">
                  <c:v>6.0</c:v>
                </c:pt>
                <c:pt idx="2">
                  <c:v>7.0</c:v>
                </c:pt>
                <c:pt idx="3">
                  <c:v>6.0</c:v>
                </c:pt>
                <c:pt idx="4">
                  <c:v>4.0</c:v>
                </c:pt>
                <c:pt idx="5">
                  <c:v>3.0</c:v>
                </c:pt>
                <c:pt idx="6">
                  <c:v>6.0</c:v>
                </c:pt>
                <c:pt idx="7">
                  <c:v>6.0</c:v>
                </c:pt>
                <c:pt idx="8">
                  <c:v>10.0</c:v>
                </c:pt>
                <c:pt idx="9">
                  <c:v>5.0</c:v>
                </c:pt>
                <c:pt idx="10">
                  <c:v>13.0</c:v>
                </c:pt>
                <c:pt idx="11">
                  <c:v>8.0</c:v>
                </c:pt>
                <c:pt idx="12">
                  <c:v>10.0</c:v>
                </c:pt>
                <c:pt idx="13">
                  <c:v>8.0</c:v>
                </c:pt>
                <c:pt idx="14">
                  <c:v>10.0</c:v>
                </c:pt>
                <c:pt idx="15">
                  <c:v>5.0</c:v>
                </c:pt>
                <c:pt idx="16">
                  <c:v>12.0</c:v>
                </c:pt>
                <c:pt idx="17">
                  <c:v>12.0</c:v>
                </c:pt>
                <c:pt idx="18">
                  <c:v>28.0</c:v>
                </c:pt>
                <c:pt idx="19">
                  <c:v>23.0</c:v>
                </c:pt>
                <c:pt idx="20">
                  <c:v>15.0</c:v>
                </c:pt>
                <c:pt idx="21">
                  <c:v>12.0</c:v>
                </c:pt>
                <c:pt idx="22">
                  <c:v>9.0</c:v>
                </c:pt>
                <c:pt idx="23">
                  <c:v>7.0</c:v>
                </c:pt>
                <c:pt idx="24">
                  <c:v>13.0</c:v>
                </c:pt>
                <c:pt idx="25">
                  <c:v>10.0</c:v>
                </c:pt>
                <c:pt idx="26">
                  <c:v>13.0</c:v>
                </c:pt>
                <c:pt idx="27">
                  <c:v>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4228648"/>
        <c:axId val="-2054225672"/>
      </c:lineChart>
      <c:catAx>
        <c:axId val="-20542286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4225672"/>
        <c:crosses val="autoZero"/>
        <c:auto val="1"/>
        <c:lblAlgn val="ctr"/>
        <c:lblOffset val="100"/>
        <c:noMultiLvlLbl val="0"/>
      </c:catAx>
      <c:valAx>
        <c:axId val="-2054225672"/>
        <c:scaling>
          <c:orientation val="minMax"/>
          <c:max val="4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4228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Russian Class Enrollment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Sheet1!$A$17</c:f>
              <c:strCache>
                <c:ptCount val="1"/>
                <c:pt idx="0">
                  <c:v>100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Sheet1!$B$17:$AC$17</c:f>
              <c:numCache>
                <c:formatCode>General</c:formatCode>
                <c:ptCount val="28"/>
                <c:pt idx="0">
                  <c:v>25.0</c:v>
                </c:pt>
                <c:pt idx="1">
                  <c:v>19.0</c:v>
                </c:pt>
                <c:pt idx="2">
                  <c:v>29.0</c:v>
                </c:pt>
                <c:pt idx="3">
                  <c:v>14.0</c:v>
                </c:pt>
                <c:pt idx="4">
                  <c:v>36.0</c:v>
                </c:pt>
                <c:pt idx="5">
                  <c:v>26.0</c:v>
                </c:pt>
                <c:pt idx="6">
                  <c:v>35.0</c:v>
                </c:pt>
                <c:pt idx="7">
                  <c:v>17.0</c:v>
                </c:pt>
                <c:pt idx="8">
                  <c:v>32.0</c:v>
                </c:pt>
                <c:pt idx="9">
                  <c:v>20.0</c:v>
                </c:pt>
                <c:pt idx="10">
                  <c:v>26.0</c:v>
                </c:pt>
                <c:pt idx="11">
                  <c:v>17.0</c:v>
                </c:pt>
                <c:pt idx="12">
                  <c:v>41.0</c:v>
                </c:pt>
                <c:pt idx="13">
                  <c:v>35.0</c:v>
                </c:pt>
                <c:pt idx="14">
                  <c:v>32.0</c:v>
                </c:pt>
                <c:pt idx="15">
                  <c:v>24.0</c:v>
                </c:pt>
                <c:pt idx="16">
                  <c:v>44.0</c:v>
                </c:pt>
                <c:pt idx="17">
                  <c:v>28.0</c:v>
                </c:pt>
                <c:pt idx="18">
                  <c:v>34.0</c:v>
                </c:pt>
                <c:pt idx="19">
                  <c:v>20.0</c:v>
                </c:pt>
                <c:pt idx="20">
                  <c:v>38.0</c:v>
                </c:pt>
                <c:pt idx="21">
                  <c:v>31.0</c:v>
                </c:pt>
                <c:pt idx="22">
                  <c:v>31.0</c:v>
                </c:pt>
                <c:pt idx="23">
                  <c:v>16.0</c:v>
                </c:pt>
                <c:pt idx="24">
                  <c:v>28.0</c:v>
                </c:pt>
                <c:pt idx="25">
                  <c:v>17.0</c:v>
                </c:pt>
                <c:pt idx="26">
                  <c:v>39.0</c:v>
                </c:pt>
                <c:pt idx="27">
                  <c:v>19.0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Sheet1!$A$18</c:f>
              <c:strCache>
                <c:ptCount val="1"/>
                <c:pt idx="0">
                  <c:v>200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Sheet1!$B$18:$AC$18</c:f>
              <c:numCache>
                <c:formatCode>General</c:formatCode>
                <c:ptCount val="28"/>
                <c:pt idx="0">
                  <c:v>8.0</c:v>
                </c:pt>
                <c:pt idx="1">
                  <c:v>6.0</c:v>
                </c:pt>
                <c:pt idx="2">
                  <c:v>11.0</c:v>
                </c:pt>
                <c:pt idx="3">
                  <c:v>9.0</c:v>
                </c:pt>
                <c:pt idx="4">
                  <c:v>8.0</c:v>
                </c:pt>
                <c:pt idx="5">
                  <c:v>7.0</c:v>
                </c:pt>
                <c:pt idx="6">
                  <c:v>22.0</c:v>
                </c:pt>
                <c:pt idx="7">
                  <c:v>15.0</c:v>
                </c:pt>
                <c:pt idx="8">
                  <c:v>17.0</c:v>
                </c:pt>
                <c:pt idx="9">
                  <c:v>13.0</c:v>
                </c:pt>
                <c:pt idx="10">
                  <c:v>14.0</c:v>
                </c:pt>
                <c:pt idx="11">
                  <c:v>11.0</c:v>
                </c:pt>
                <c:pt idx="12">
                  <c:v>13.0</c:v>
                </c:pt>
                <c:pt idx="13">
                  <c:v>13.0</c:v>
                </c:pt>
                <c:pt idx="14">
                  <c:v>19.0</c:v>
                </c:pt>
                <c:pt idx="15">
                  <c:v>17.0</c:v>
                </c:pt>
                <c:pt idx="16">
                  <c:v>18.0</c:v>
                </c:pt>
                <c:pt idx="17">
                  <c:v>9.0</c:v>
                </c:pt>
                <c:pt idx="18">
                  <c:v>19.0</c:v>
                </c:pt>
                <c:pt idx="19">
                  <c:v>14.0</c:v>
                </c:pt>
                <c:pt idx="20">
                  <c:v>11.0</c:v>
                </c:pt>
                <c:pt idx="21">
                  <c:v>9.0</c:v>
                </c:pt>
                <c:pt idx="22">
                  <c:v>21.0</c:v>
                </c:pt>
                <c:pt idx="23">
                  <c:v>20.0</c:v>
                </c:pt>
                <c:pt idx="24">
                  <c:v>15.0</c:v>
                </c:pt>
                <c:pt idx="25">
                  <c:v>15.0</c:v>
                </c:pt>
                <c:pt idx="26">
                  <c:v>12.0</c:v>
                </c:pt>
                <c:pt idx="27">
                  <c:v>8.0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Sheet1!$A$19</c:f>
              <c:strCache>
                <c:ptCount val="1"/>
                <c:pt idx="0">
                  <c:v>300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Sheet1!$B$19:$AC$19</c:f>
              <c:numCache>
                <c:formatCode>General</c:formatCode>
                <c:ptCount val="28"/>
                <c:pt idx="0">
                  <c:v>9.0</c:v>
                </c:pt>
                <c:pt idx="1">
                  <c:v>6.0</c:v>
                </c:pt>
                <c:pt idx="2">
                  <c:v>7.0</c:v>
                </c:pt>
                <c:pt idx="3">
                  <c:v>6.0</c:v>
                </c:pt>
                <c:pt idx="4">
                  <c:v>4.0</c:v>
                </c:pt>
                <c:pt idx="5">
                  <c:v>3.0</c:v>
                </c:pt>
                <c:pt idx="6">
                  <c:v>6.0</c:v>
                </c:pt>
                <c:pt idx="7">
                  <c:v>6.0</c:v>
                </c:pt>
                <c:pt idx="8">
                  <c:v>10.0</c:v>
                </c:pt>
                <c:pt idx="9">
                  <c:v>5.0</c:v>
                </c:pt>
                <c:pt idx="10">
                  <c:v>13.0</c:v>
                </c:pt>
                <c:pt idx="11">
                  <c:v>8.0</c:v>
                </c:pt>
                <c:pt idx="12">
                  <c:v>10.0</c:v>
                </c:pt>
                <c:pt idx="13">
                  <c:v>8.0</c:v>
                </c:pt>
                <c:pt idx="14">
                  <c:v>10.0</c:v>
                </c:pt>
                <c:pt idx="15">
                  <c:v>5.0</c:v>
                </c:pt>
                <c:pt idx="16">
                  <c:v>12.0</c:v>
                </c:pt>
                <c:pt idx="17">
                  <c:v>12.0</c:v>
                </c:pt>
                <c:pt idx="18">
                  <c:v>28.0</c:v>
                </c:pt>
                <c:pt idx="19">
                  <c:v>23.0</c:v>
                </c:pt>
                <c:pt idx="20">
                  <c:v>15.0</c:v>
                </c:pt>
                <c:pt idx="21">
                  <c:v>12.0</c:v>
                </c:pt>
                <c:pt idx="22">
                  <c:v>9.0</c:v>
                </c:pt>
                <c:pt idx="23">
                  <c:v>7.0</c:v>
                </c:pt>
                <c:pt idx="24">
                  <c:v>13.0</c:v>
                </c:pt>
                <c:pt idx="25">
                  <c:v>10.0</c:v>
                </c:pt>
                <c:pt idx="26">
                  <c:v>13.0</c:v>
                </c:pt>
                <c:pt idx="27">
                  <c:v>9.0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Sheet1!$A$20</c:f>
              <c:strCache>
                <c:ptCount val="1"/>
                <c:pt idx="0">
                  <c:v>400</c:v>
                </c:pt>
              </c:strCache>
            </c:strRef>
          </c:tx>
          <c:marker>
            <c:symbol val="none"/>
          </c:marker>
          <c:cat>
            <c:strRef>
              <c:f>Sheet1!$B$16:$AC$16</c:f>
              <c:strCache>
                <c:ptCount val="28"/>
                <c:pt idx="0">
                  <c:v>FALL 2000</c:v>
                </c:pt>
                <c:pt idx="1">
                  <c:v>SPRING 2001</c:v>
                </c:pt>
                <c:pt idx="2">
                  <c:v>FALL 2001</c:v>
                </c:pt>
                <c:pt idx="3">
                  <c:v>SPRING 2002</c:v>
                </c:pt>
                <c:pt idx="4">
                  <c:v>FALL 2002</c:v>
                </c:pt>
                <c:pt idx="5">
                  <c:v>SPRING 2003</c:v>
                </c:pt>
                <c:pt idx="6">
                  <c:v>FALL 2003</c:v>
                </c:pt>
                <c:pt idx="7">
                  <c:v>SPRING 2004</c:v>
                </c:pt>
                <c:pt idx="8">
                  <c:v>FALL 2004</c:v>
                </c:pt>
                <c:pt idx="9">
                  <c:v>SPRING 2005</c:v>
                </c:pt>
                <c:pt idx="10">
                  <c:v>FALL 2005</c:v>
                </c:pt>
                <c:pt idx="11">
                  <c:v>SPRING 2006</c:v>
                </c:pt>
                <c:pt idx="12">
                  <c:v>FALL 2006</c:v>
                </c:pt>
                <c:pt idx="13">
                  <c:v>SPRING 2007</c:v>
                </c:pt>
                <c:pt idx="14">
                  <c:v>FALL 2007</c:v>
                </c:pt>
                <c:pt idx="15">
                  <c:v>SPRING 2008</c:v>
                </c:pt>
                <c:pt idx="16">
                  <c:v>FALL 2008</c:v>
                </c:pt>
                <c:pt idx="17">
                  <c:v>SPRING 2009</c:v>
                </c:pt>
                <c:pt idx="18">
                  <c:v>FALL 2009</c:v>
                </c:pt>
                <c:pt idx="19">
                  <c:v>SPRING 2010</c:v>
                </c:pt>
                <c:pt idx="20">
                  <c:v>FALL 2010</c:v>
                </c:pt>
                <c:pt idx="21">
                  <c:v>SPRING 2011</c:v>
                </c:pt>
                <c:pt idx="22">
                  <c:v>FALL 2011</c:v>
                </c:pt>
                <c:pt idx="23">
                  <c:v>SPRING 2012</c:v>
                </c:pt>
                <c:pt idx="24">
                  <c:v>FALL 2012</c:v>
                </c:pt>
                <c:pt idx="25">
                  <c:v>SPRING 2013</c:v>
                </c:pt>
                <c:pt idx="26">
                  <c:v>FALL 2013</c:v>
                </c:pt>
                <c:pt idx="27">
                  <c:v>SPRING 2014</c:v>
                </c:pt>
              </c:strCache>
            </c:strRef>
          </c:cat>
          <c:val>
            <c:numRef>
              <c:f>Sheet1!$B$20:$AC$20</c:f>
              <c:numCache>
                <c:formatCode>General</c:formatCode>
                <c:ptCount val="28"/>
                <c:pt idx="0">
                  <c:v>4.0</c:v>
                </c:pt>
                <c:pt idx="1">
                  <c:v>0.0</c:v>
                </c:pt>
                <c:pt idx="2">
                  <c:v>2.0</c:v>
                </c:pt>
                <c:pt idx="3">
                  <c:v>2.0</c:v>
                </c:pt>
                <c:pt idx="4">
                  <c:v>4.0</c:v>
                </c:pt>
                <c:pt idx="5">
                  <c:v>7.0</c:v>
                </c:pt>
                <c:pt idx="6">
                  <c:v>2.0</c:v>
                </c:pt>
                <c:pt idx="7">
                  <c:v>0.0</c:v>
                </c:pt>
                <c:pt idx="8">
                  <c:v>1.0</c:v>
                </c:pt>
                <c:pt idx="9">
                  <c:v>2.0</c:v>
                </c:pt>
                <c:pt idx="10">
                  <c:v>2.0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4.0</c:v>
                </c:pt>
                <c:pt idx="17">
                  <c:v>3.0</c:v>
                </c:pt>
                <c:pt idx="18">
                  <c:v>6.0</c:v>
                </c:pt>
                <c:pt idx="19">
                  <c:v>0.0</c:v>
                </c:pt>
                <c:pt idx="20">
                  <c:v>8.0</c:v>
                </c:pt>
                <c:pt idx="21">
                  <c:v>13.0</c:v>
                </c:pt>
                <c:pt idx="22">
                  <c:v>11.0</c:v>
                </c:pt>
                <c:pt idx="23">
                  <c:v>0.0</c:v>
                </c:pt>
                <c:pt idx="24">
                  <c:v>11.0</c:v>
                </c:pt>
                <c:pt idx="25">
                  <c:v>7.0</c:v>
                </c:pt>
                <c:pt idx="26">
                  <c:v>0.0</c:v>
                </c:pt>
                <c:pt idx="27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3493480"/>
        <c:axId val="-2053490360"/>
      </c:lineChart>
      <c:catAx>
        <c:axId val="-205349348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3490360"/>
        <c:crosses val="autoZero"/>
        <c:auto val="1"/>
        <c:lblAlgn val="ctr"/>
        <c:lblOffset val="100"/>
        <c:noMultiLvlLbl val="0"/>
      </c:catAx>
      <c:valAx>
        <c:axId val="-2053490360"/>
        <c:scaling>
          <c:orientation val="minMax"/>
          <c:max val="4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3493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December</c:v>
                </c:pt>
              </c:strCache>
            </c:strRef>
          </c:tx>
          <c:invertIfNegative val="0"/>
          <c:cat>
            <c:strRef>
              <c:f>Sheet1!$A$3:$A$6</c:f>
              <c:strCache>
                <c:ptCount val="4"/>
                <c:pt idx="0">
                  <c:v>Freshman</c:v>
                </c:pt>
                <c:pt idx="1">
                  <c:v>Sophmore</c:v>
                </c:pt>
                <c:pt idx="2">
                  <c:v>Junior</c:v>
                </c:pt>
                <c:pt idx="3">
                  <c:v>Senior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2.0</c:v>
                </c:pt>
                <c:pt idx="1">
                  <c:v>7.0</c:v>
                </c:pt>
                <c:pt idx="2">
                  <c:v>10.0</c:v>
                </c:pt>
                <c:pt idx="3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August</c:v>
                </c:pt>
              </c:strCache>
            </c:strRef>
          </c:tx>
          <c:invertIfNegative val="0"/>
          <c:cat>
            <c:strRef>
              <c:f>Sheet1!$A$3:$A$6</c:f>
              <c:strCache>
                <c:ptCount val="4"/>
                <c:pt idx="0">
                  <c:v>Freshman</c:v>
                </c:pt>
                <c:pt idx="1">
                  <c:v>Sophmore</c:v>
                </c:pt>
                <c:pt idx="2">
                  <c:v>Junior</c:v>
                </c:pt>
                <c:pt idx="3">
                  <c:v>Senior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19.0</c:v>
                </c:pt>
                <c:pt idx="1">
                  <c:v>12.0</c:v>
                </c:pt>
                <c:pt idx="2">
                  <c:v>11.0</c:v>
                </c:pt>
                <c:pt idx="3">
                  <c:v>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5512936"/>
        <c:axId val="-2065509960"/>
      </c:barChart>
      <c:catAx>
        <c:axId val="-20655129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5509960"/>
        <c:crosses val="autoZero"/>
        <c:auto val="1"/>
        <c:lblAlgn val="ctr"/>
        <c:lblOffset val="100"/>
        <c:noMultiLvlLbl val="0"/>
      </c:catAx>
      <c:valAx>
        <c:axId val="-2065509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65512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6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8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4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9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9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2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2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9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4D0E8-760D-0643-8A8F-0E34B8BBA5EA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6C78C-72E9-EA4F-AB58-C946E9CA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1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08" y="336558"/>
            <a:ext cx="7772400" cy="122502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Chaparral Pro"/>
                <a:cs typeface="Chaparral Pro"/>
              </a:rPr>
              <a:t>Troubling Times in the Russian Department </a:t>
            </a:r>
            <a:endParaRPr lang="en-US" dirty="0">
              <a:solidFill>
                <a:srgbClr val="FFFF00"/>
              </a:solidFill>
              <a:latin typeface="Chaparral Pro"/>
              <a:cs typeface="Chaparral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053" y="3792296"/>
            <a:ext cx="6400800" cy="14605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trends and proposed solutions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9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994125"/>
              </p:ext>
            </p:extLst>
          </p:nvPr>
        </p:nvGraphicFramePr>
        <p:xfrm>
          <a:off x="0" y="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452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763252"/>
              </p:ext>
            </p:extLst>
          </p:nvPr>
        </p:nvGraphicFramePr>
        <p:xfrm>
          <a:off x="0" y="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9172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Russian Majors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5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Student Opinions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333501"/>
            <a:ext cx="5250744" cy="3771636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“With 25 people, there isn't enough time for all of us to speak”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“There hasn't been a 400 class offered for a while how am I supposed to finish my major”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“There is always a line to see my professor during office hours”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pPr lvl="2"/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Professor Opinions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333501"/>
            <a:ext cx="5250744" cy="377163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“I typically spend my entire weekend grading work, it </a:t>
            </a:r>
            <a:r>
              <a:rPr lang="en-US" sz="2800" dirty="0" err="1" smtClean="0">
                <a:solidFill>
                  <a:srgbClr val="FFFF00"/>
                </a:solidFill>
              </a:rPr>
              <a:t>didn</a:t>
            </a:r>
            <a:r>
              <a:rPr lang="fr-FR" sz="2800" dirty="0" smtClean="0">
                <a:solidFill>
                  <a:srgbClr val="FFFF00"/>
                </a:solidFill>
              </a:rPr>
              <a:t>’</a:t>
            </a:r>
            <a:r>
              <a:rPr lang="en-US" sz="2800" dirty="0" smtClean="0">
                <a:solidFill>
                  <a:srgbClr val="FFFF00"/>
                </a:solidFill>
              </a:rPr>
              <a:t>t used to be like that last year”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“I would love to teach a more interesting class but we need to make sure we offer all of the basics first”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“It’s harder to offer the same personal attention as before when our classes increased from 15 to 30 students”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pPr lvl="2"/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5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Possible Solution – Hiring a Professor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1"/>
            <a:ext cx="8686800" cy="3771636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rgbClr val="FFFF00"/>
                </a:solidFill>
              </a:rPr>
              <a:t>Pros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Professional faculty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Expensive 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Long selection process (a least a full year)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pPr lvl="2"/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4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Possible Solution – Hiring a Graduate Student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1"/>
            <a:ext cx="8686800" cy="3771636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rgbClr val="FFFF00"/>
                </a:solidFill>
              </a:rPr>
              <a:t>Pros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Cheaper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Quicker and Easier Selection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Less experienced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Can only teach intro classes in culture and politics</a:t>
            </a:r>
          </a:p>
          <a:p>
            <a:pPr lvl="2"/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pPr lvl="2"/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6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Conclusion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4975578" cy="37716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Russian program is important but its being neglected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Class retention is falling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Students are switching majors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No one is happy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The solution is simple</a:t>
            </a:r>
          </a:p>
          <a:p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0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Why Russian is Important?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33501"/>
            <a:ext cx="4721578" cy="3771636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Major language with 300 million speakers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Huge global threat with the second largest nuclear arsenal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Massive opportunity for foreign investment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3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Does Miami Need Russian?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812" y="1333501"/>
            <a:ext cx="4890910" cy="3771636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Every major Ivy League school has an excellent Russian program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Similarly every major University has a competitive Russian program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Miami already has Internationally famous </a:t>
            </a:r>
            <a:r>
              <a:rPr lang="en-US" sz="2400" dirty="0" err="1" smtClean="0">
                <a:solidFill>
                  <a:srgbClr val="FFFF00"/>
                </a:solidFill>
              </a:rPr>
              <a:t>Havighurst</a:t>
            </a:r>
            <a:r>
              <a:rPr lang="en-US" sz="2400" dirty="0" smtClean="0">
                <a:solidFill>
                  <a:srgbClr val="FFFF00"/>
                </a:solidFill>
              </a:rPr>
              <a:t> Center for Russian and Eurasian Studies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7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The Proble</a:t>
            </a:r>
            <a:r>
              <a:rPr lang="en-US" dirty="0">
                <a:solidFill>
                  <a:srgbClr val="FFFF00"/>
                </a:solidFill>
              </a:rPr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One professor </a:t>
            </a:r>
            <a:r>
              <a:rPr lang="en-US" dirty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hort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Larger class sizes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Fewer class options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Unhappy students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Stressed professors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9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The Result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5194300" cy="377163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Decline in Russian Majors &amp; Minors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Decline in class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registration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Declined student participation in conferences 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5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Evidence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4695029" cy="248355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Troubling trends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Below average retention rate from Fall to Spring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Over 50% decline in freshman class retention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975564"/>
              </p:ext>
            </p:extLst>
          </p:nvPr>
        </p:nvGraphicFramePr>
        <p:xfrm>
          <a:off x="342194" y="3746501"/>
          <a:ext cx="5584474" cy="164260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18794"/>
                <a:gridCol w="1238537"/>
                <a:gridCol w="1072661"/>
                <a:gridCol w="1360179"/>
                <a:gridCol w="1194303"/>
              </a:tblGrid>
              <a:tr h="49165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Average Student Loss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2013 Student Loss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Average Retention Rate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2013 Retention Rate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</a:tr>
              <a:tr h="28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j-lt"/>
                        </a:rPr>
                        <a:t>Freshman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11.31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65%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49%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</a:tr>
              <a:tr h="28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Sophomore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2.92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81%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67%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</a:tr>
              <a:tr h="28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j-lt"/>
                        </a:rPr>
                        <a:t>Junior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2.69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76%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69%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</a:tr>
              <a:tr h="28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Senior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1.62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No Data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No Data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No Data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1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56516731"/>
              </p:ext>
            </p:extLst>
          </p:nvPr>
        </p:nvGraphicFramePr>
        <p:xfrm>
          <a:off x="0" y="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51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987372"/>
              </p:ext>
            </p:extLst>
          </p:nvPr>
        </p:nvGraphicFramePr>
        <p:xfrm>
          <a:off x="0" y="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70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591048"/>
              </p:ext>
            </p:extLst>
          </p:nvPr>
        </p:nvGraphicFramePr>
        <p:xfrm>
          <a:off x="0" y="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70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362</Words>
  <Application>Microsoft Macintosh PowerPoint</Application>
  <PresentationFormat>On-screen Show (16:10)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Troubling Times in the Russian Department </vt:lpstr>
      <vt:lpstr>Why Russian is Important?</vt:lpstr>
      <vt:lpstr>Does Miami Need Russian?</vt:lpstr>
      <vt:lpstr>The Problem</vt:lpstr>
      <vt:lpstr>The Result</vt:lpstr>
      <vt:lpstr>Evidence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Opinions</vt:lpstr>
      <vt:lpstr>Professor Opinions</vt:lpstr>
      <vt:lpstr>Possible Solution – Hiring a Professor</vt:lpstr>
      <vt:lpstr>Possible Solution – Hiring a Graduate Student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USSR</dc:creator>
  <cp:lastModifiedBy>USSR</cp:lastModifiedBy>
  <cp:revision>15</cp:revision>
  <dcterms:created xsi:type="dcterms:W3CDTF">2013-11-30T22:53:29Z</dcterms:created>
  <dcterms:modified xsi:type="dcterms:W3CDTF">2013-12-02T01:25:51Z</dcterms:modified>
</cp:coreProperties>
</file>