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313" autoAdjust="0"/>
  </p:normalViewPr>
  <p:slideViewPr>
    <p:cSldViewPr snapToGrid="0" snapToObjects="1">
      <p:cViewPr varScale="1">
        <p:scale>
          <a:sx n="76" d="100"/>
          <a:sy n="76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6A9837-C7FB-C04A-BE92-C441AAD14C6E}" type="doc">
      <dgm:prSet loTypeId="urn:microsoft.com/office/officeart/2005/8/layout/equati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6BD867-097F-584E-8661-05EC98FAF469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dirty="0" smtClean="0"/>
            <a:t>Smarter Money Allocation</a:t>
          </a:r>
          <a:endParaRPr lang="en-US" dirty="0"/>
        </a:p>
      </dgm:t>
    </dgm:pt>
    <dgm:pt modelId="{9A9F7CB8-C96F-1B4C-9EDF-C3585CA11552}" type="parTrans" cxnId="{C5050DD9-8B76-174D-A9AF-B571C2A5206D}">
      <dgm:prSet/>
      <dgm:spPr/>
      <dgm:t>
        <a:bodyPr/>
        <a:lstStyle/>
        <a:p>
          <a:endParaRPr lang="en-US"/>
        </a:p>
      </dgm:t>
    </dgm:pt>
    <dgm:pt modelId="{5879630B-ED20-CA4B-9BC6-227D2094814E}" type="sibTrans" cxnId="{C5050DD9-8B76-174D-A9AF-B571C2A5206D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A3D68EFA-401A-B74D-BF43-D256E9E07BD3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dirty="0" smtClean="0"/>
            <a:t>Auction Method for Course Registration</a:t>
          </a:r>
          <a:endParaRPr lang="en-US" dirty="0"/>
        </a:p>
      </dgm:t>
    </dgm:pt>
    <dgm:pt modelId="{8877C6B6-6223-DA46-82E4-3B273D13FA98}" type="parTrans" cxnId="{124C1BED-1F60-A54A-BFD5-AA961E9573C5}">
      <dgm:prSet/>
      <dgm:spPr/>
      <dgm:t>
        <a:bodyPr/>
        <a:lstStyle/>
        <a:p>
          <a:endParaRPr lang="en-US"/>
        </a:p>
      </dgm:t>
    </dgm:pt>
    <dgm:pt modelId="{34784588-30DC-934B-9CA5-877FCD9C91A3}" type="sibTrans" cxnId="{124C1BED-1F60-A54A-BFD5-AA961E9573C5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AC9C7B46-422E-B14C-9927-51EBE5695C1B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i="1" dirty="0" smtClean="0"/>
            <a:t>An Auction Method for Course Registration</a:t>
          </a:r>
          <a:r>
            <a:rPr lang="en-US" dirty="0" smtClean="0"/>
            <a:t>-- Graves, Robert L., Schrage, Linus, </a:t>
          </a:r>
          <a:r>
            <a:rPr lang="en-US" dirty="0" err="1" smtClean="0"/>
            <a:t>Sankaran</a:t>
          </a:r>
          <a:r>
            <a:rPr lang="en-US" dirty="0" smtClean="0"/>
            <a:t>, </a:t>
          </a:r>
          <a:r>
            <a:rPr lang="en-US" dirty="0" err="1" smtClean="0"/>
            <a:t>Jayaram</a:t>
          </a:r>
          <a:endParaRPr lang="en-US" dirty="0"/>
        </a:p>
      </dgm:t>
    </dgm:pt>
    <dgm:pt modelId="{4D8EBC1B-AE36-9240-9DDE-857924B266E6}" type="parTrans" cxnId="{C26D3F12-1795-9F44-B230-8CA10AFD970B}">
      <dgm:prSet/>
      <dgm:spPr/>
      <dgm:t>
        <a:bodyPr/>
        <a:lstStyle/>
        <a:p>
          <a:endParaRPr lang="en-US"/>
        </a:p>
      </dgm:t>
    </dgm:pt>
    <dgm:pt modelId="{CD8AC835-7C9E-004D-89A2-777353E68EAB}" type="sibTrans" cxnId="{C26D3F12-1795-9F44-B230-8CA10AFD970B}">
      <dgm:prSet/>
      <dgm:spPr/>
      <dgm:t>
        <a:bodyPr/>
        <a:lstStyle/>
        <a:p>
          <a:endParaRPr lang="en-US"/>
        </a:p>
      </dgm:t>
    </dgm:pt>
    <dgm:pt modelId="{03591AC1-ABF6-464C-B849-A28CCD70CC0C}">
      <dgm:prSet/>
      <dgm:spPr>
        <a:solidFill>
          <a:srgbClr val="FF0000"/>
        </a:solidFill>
      </dgm:spPr>
      <dgm:t>
        <a:bodyPr/>
        <a:lstStyle/>
        <a:p>
          <a:r>
            <a:rPr lang="en-US" dirty="0" smtClean="0"/>
            <a:t>More Flexible Registration System</a:t>
          </a:r>
          <a:endParaRPr lang="en-US" dirty="0"/>
        </a:p>
      </dgm:t>
    </dgm:pt>
    <dgm:pt modelId="{723C4B2D-3BBE-A049-9132-A080077EC737}" type="parTrans" cxnId="{3812246B-DB2A-A74E-A1D6-093EE80D49F4}">
      <dgm:prSet/>
      <dgm:spPr/>
      <dgm:t>
        <a:bodyPr/>
        <a:lstStyle/>
        <a:p>
          <a:endParaRPr lang="en-US"/>
        </a:p>
      </dgm:t>
    </dgm:pt>
    <dgm:pt modelId="{07F8004E-8CB5-6346-AF05-569A2633175D}" type="sibTrans" cxnId="{3812246B-DB2A-A74E-A1D6-093EE80D49F4}">
      <dgm:prSet/>
      <dgm:spPr/>
      <dgm:t>
        <a:bodyPr/>
        <a:lstStyle/>
        <a:p>
          <a:endParaRPr lang="en-US"/>
        </a:p>
      </dgm:t>
    </dgm:pt>
    <dgm:pt modelId="{6D0C65D1-76D1-6041-908F-419753E921F3}" type="pres">
      <dgm:prSet presAssocID="{8A6A9837-C7FB-C04A-BE92-C441AAD14C6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0ACF73-773A-164B-B592-8512B4AF97FD}" type="pres">
      <dgm:prSet presAssocID="{686BD867-097F-584E-8661-05EC98FAF46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4A4E4-89E8-3744-B908-D8681A2D64DF}" type="pres">
      <dgm:prSet presAssocID="{5879630B-ED20-CA4B-9BC6-227D2094814E}" presName="spacerL" presStyleCnt="0"/>
      <dgm:spPr/>
    </dgm:pt>
    <dgm:pt modelId="{9A764F23-7457-F44A-BA2D-BF0D93D742DD}" type="pres">
      <dgm:prSet presAssocID="{5879630B-ED20-CA4B-9BC6-227D2094814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82E0F29-3462-C84C-A7F5-1275751AA620}" type="pres">
      <dgm:prSet presAssocID="{5879630B-ED20-CA4B-9BC6-227D2094814E}" presName="spacerR" presStyleCnt="0"/>
      <dgm:spPr/>
    </dgm:pt>
    <dgm:pt modelId="{7A17DDA1-8F65-A046-8001-8E9972D3531F}" type="pres">
      <dgm:prSet presAssocID="{A3D68EFA-401A-B74D-BF43-D256E9E07BD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C0AAB-D73B-034A-9053-DEF9D46BCD67}" type="pres">
      <dgm:prSet presAssocID="{34784588-30DC-934B-9CA5-877FCD9C91A3}" presName="spacerL" presStyleCnt="0"/>
      <dgm:spPr/>
    </dgm:pt>
    <dgm:pt modelId="{57F5C1B2-C197-EA42-84ED-B5DF0CE6CBEC}" type="pres">
      <dgm:prSet presAssocID="{34784588-30DC-934B-9CA5-877FCD9C91A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984F9B3-CA3F-4941-B328-C4BB85F00529}" type="pres">
      <dgm:prSet presAssocID="{34784588-30DC-934B-9CA5-877FCD9C91A3}" presName="spacerR" presStyleCnt="0"/>
      <dgm:spPr/>
    </dgm:pt>
    <dgm:pt modelId="{B08CD9CF-B642-5445-B2C2-4FA28927BAA3}" type="pres">
      <dgm:prSet presAssocID="{03591AC1-ABF6-464C-B849-A28CCD70CC0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12246B-DB2A-A74E-A1D6-093EE80D49F4}" srcId="{8A6A9837-C7FB-C04A-BE92-C441AAD14C6E}" destId="{03591AC1-ABF6-464C-B849-A28CCD70CC0C}" srcOrd="2" destOrd="0" parTransId="{723C4B2D-3BBE-A049-9132-A080077EC737}" sibTransId="{07F8004E-8CB5-6346-AF05-569A2633175D}"/>
    <dgm:cxn modelId="{C199E238-01E3-D84D-A93A-7F9D40D6A629}" type="presOf" srcId="{8A6A9837-C7FB-C04A-BE92-C441AAD14C6E}" destId="{6D0C65D1-76D1-6041-908F-419753E921F3}" srcOrd="0" destOrd="0" presId="urn:microsoft.com/office/officeart/2005/8/layout/equation1"/>
    <dgm:cxn modelId="{27D79C1D-183D-E941-9F7E-F83AB60B00AC}" type="presOf" srcId="{A3D68EFA-401A-B74D-BF43-D256E9E07BD3}" destId="{7A17DDA1-8F65-A046-8001-8E9972D3531F}" srcOrd="0" destOrd="0" presId="urn:microsoft.com/office/officeart/2005/8/layout/equation1"/>
    <dgm:cxn modelId="{BC031FE4-3A4A-5A46-AD6D-486CAABB5BA4}" type="presOf" srcId="{5879630B-ED20-CA4B-9BC6-227D2094814E}" destId="{9A764F23-7457-F44A-BA2D-BF0D93D742DD}" srcOrd="0" destOrd="0" presId="urn:microsoft.com/office/officeart/2005/8/layout/equation1"/>
    <dgm:cxn modelId="{C5050DD9-8B76-174D-A9AF-B571C2A5206D}" srcId="{8A6A9837-C7FB-C04A-BE92-C441AAD14C6E}" destId="{686BD867-097F-584E-8661-05EC98FAF469}" srcOrd="0" destOrd="0" parTransId="{9A9F7CB8-C96F-1B4C-9EDF-C3585CA11552}" sibTransId="{5879630B-ED20-CA4B-9BC6-227D2094814E}"/>
    <dgm:cxn modelId="{BCDB61F0-4F30-B549-B4CE-6D7BC0D57759}" type="presOf" srcId="{03591AC1-ABF6-464C-B849-A28CCD70CC0C}" destId="{B08CD9CF-B642-5445-B2C2-4FA28927BAA3}" srcOrd="0" destOrd="0" presId="urn:microsoft.com/office/officeart/2005/8/layout/equation1"/>
    <dgm:cxn modelId="{0959AAA2-3EDB-4240-ABD8-5F9666FEFCBE}" type="presOf" srcId="{686BD867-097F-584E-8661-05EC98FAF469}" destId="{F10ACF73-773A-164B-B592-8512B4AF97FD}" srcOrd="0" destOrd="0" presId="urn:microsoft.com/office/officeart/2005/8/layout/equation1"/>
    <dgm:cxn modelId="{C26D3F12-1795-9F44-B230-8CA10AFD970B}" srcId="{A3D68EFA-401A-B74D-BF43-D256E9E07BD3}" destId="{AC9C7B46-422E-B14C-9927-51EBE5695C1B}" srcOrd="0" destOrd="0" parTransId="{4D8EBC1B-AE36-9240-9DDE-857924B266E6}" sibTransId="{CD8AC835-7C9E-004D-89A2-777353E68EAB}"/>
    <dgm:cxn modelId="{D1E0E6BA-F343-0341-9F1A-BD59497568E9}" type="presOf" srcId="{AC9C7B46-422E-B14C-9927-51EBE5695C1B}" destId="{7A17DDA1-8F65-A046-8001-8E9972D3531F}" srcOrd="0" destOrd="1" presId="urn:microsoft.com/office/officeart/2005/8/layout/equation1"/>
    <dgm:cxn modelId="{D06D140A-D033-6F45-AED4-A041DC58E851}" type="presOf" srcId="{34784588-30DC-934B-9CA5-877FCD9C91A3}" destId="{57F5C1B2-C197-EA42-84ED-B5DF0CE6CBEC}" srcOrd="0" destOrd="0" presId="urn:microsoft.com/office/officeart/2005/8/layout/equation1"/>
    <dgm:cxn modelId="{124C1BED-1F60-A54A-BFD5-AA961E9573C5}" srcId="{8A6A9837-C7FB-C04A-BE92-C441AAD14C6E}" destId="{A3D68EFA-401A-B74D-BF43-D256E9E07BD3}" srcOrd="1" destOrd="0" parTransId="{8877C6B6-6223-DA46-82E4-3B273D13FA98}" sibTransId="{34784588-30DC-934B-9CA5-877FCD9C91A3}"/>
    <dgm:cxn modelId="{A4E0C85C-D39B-114D-9AF2-49A2B1462E4D}" type="presParOf" srcId="{6D0C65D1-76D1-6041-908F-419753E921F3}" destId="{F10ACF73-773A-164B-B592-8512B4AF97FD}" srcOrd="0" destOrd="0" presId="urn:microsoft.com/office/officeart/2005/8/layout/equation1"/>
    <dgm:cxn modelId="{3CFD2A32-510C-CD41-B661-908F381B1BB9}" type="presParOf" srcId="{6D0C65D1-76D1-6041-908F-419753E921F3}" destId="{DF54A4E4-89E8-3744-B908-D8681A2D64DF}" srcOrd="1" destOrd="0" presId="urn:microsoft.com/office/officeart/2005/8/layout/equation1"/>
    <dgm:cxn modelId="{830F92B5-58AD-0A4F-B2C7-43AC31F26F98}" type="presParOf" srcId="{6D0C65D1-76D1-6041-908F-419753E921F3}" destId="{9A764F23-7457-F44A-BA2D-BF0D93D742DD}" srcOrd="2" destOrd="0" presId="urn:microsoft.com/office/officeart/2005/8/layout/equation1"/>
    <dgm:cxn modelId="{32DC0C99-447F-8349-932A-C1F1773E2C83}" type="presParOf" srcId="{6D0C65D1-76D1-6041-908F-419753E921F3}" destId="{782E0F29-3462-C84C-A7F5-1275751AA620}" srcOrd="3" destOrd="0" presId="urn:microsoft.com/office/officeart/2005/8/layout/equation1"/>
    <dgm:cxn modelId="{CCC4667B-6F6B-9A4D-B0C7-44B47C67B7F2}" type="presParOf" srcId="{6D0C65D1-76D1-6041-908F-419753E921F3}" destId="{7A17DDA1-8F65-A046-8001-8E9972D3531F}" srcOrd="4" destOrd="0" presId="urn:microsoft.com/office/officeart/2005/8/layout/equation1"/>
    <dgm:cxn modelId="{D062BEA2-A885-D942-A6EA-438EA0244E52}" type="presParOf" srcId="{6D0C65D1-76D1-6041-908F-419753E921F3}" destId="{A0EC0AAB-D73B-034A-9053-DEF9D46BCD67}" srcOrd="5" destOrd="0" presId="urn:microsoft.com/office/officeart/2005/8/layout/equation1"/>
    <dgm:cxn modelId="{5200436D-92A9-1448-95FF-1A7056E450E0}" type="presParOf" srcId="{6D0C65D1-76D1-6041-908F-419753E921F3}" destId="{57F5C1B2-C197-EA42-84ED-B5DF0CE6CBEC}" srcOrd="6" destOrd="0" presId="urn:microsoft.com/office/officeart/2005/8/layout/equation1"/>
    <dgm:cxn modelId="{F80D6822-19B5-AF40-BF53-6F2060A9CC06}" type="presParOf" srcId="{6D0C65D1-76D1-6041-908F-419753E921F3}" destId="{A984F9B3-CA3F-4941-B328-C4BB85F00529}" srcOrd="7" destOrd="0" presId="urn:microsoft.com/office/officeart/2005/8/layout/equation1"/>
    <dgm:cxn modelId="{19BDD866-4855-394A-8C24-ABC64C54892B}" type="presParOf" srcId="{6D0C65D1-76D1-6041-908F-419753E921F3}" destId="{B08CD9CF-B642-5445-B2C2-4FA28927BAA3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ACF73-773A-164B-B592-8512B4AF97FD}">
      <dsp:nvSpPr>
        <dsp:cNvPr id="0" name=""/>
        <dsp:cNvSpPr/>
      </dsp:nvSpPr>
      <dsp:spPr>
        <a:xfrm>
          <a:off x="1383" y="1345790"/>
          <a:ext cx="1834381" cy="1834381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Smarter Money Allocation</a:t>
          </a:r>
          <a:endParaRPr lang="en-US" sz="1200" kern="1200" dirty="0"/>
        </a:p>
      </dsp:txBody>
      <dsp:txXfrm>
        <a:off x="270022" y="1614429"/>
        <a:ext cx="1297103" cy="1297103"/>
      </dsp:txXfrm>
    </dsp:sp>
    <dsp:sp modelId="{9A764F23-7457-F44A-BA2D-BF0D93D742DD}">
      <dsp:nvSpPr>
        <dsp:cNvPr id="0" name=""/>
        <dsp:cNvSpPr/>
      </dsp:nvSpPr>
      <dsp:spPr>
        <a:xfrm>
          <a:off x="1984716" y="1731010"/>
          <a:ext cx="1063941" cy="1063941"/>
        </a:xfrm>
        <a:prstGeom prst="mathPlus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125741" y="2137861"/>
        <a:ext cx="781891" cy="250239"/>
      </dsp:txXfrm>
    </dsp:sp>
    <dsp:sp modelId="{7A17DDA1-8F65-A046-8001-8E9972D3531F}">
      <dsp:nvSpPr>
        <dsp:cNvPr id="0" name=""/>
        <dsp:cNvSpPr/>
      </dsp:nvSpPr>
      <dsp:spPr>
        <a:xfrm>
          <a:off x="3197609" y="1345790"/>
          <a:ext cx="1834381" cy="1834381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Auction Method for Course Registration</a:t>
          </a:r>
          <a:endParaRPr lang="en-US" sz="12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i="1" kern="1200" dirty="0" smtClean="0"/>
            <a:t>An Auction Method for Course Registration</a:t>
          </a:r>
          <a:r>
            <a:rPr lang="en-US" sz="900" kern="1200" dirty="0" smtClean="0"/>
            <a:t>-- Graves, Robert L., Schrage, Linus, </a:t>
          </a:r>
          <a:r>
            <a:rPr lang="en-US" sz="900" kern="1200" dirty="0" err="1" smtClean="0"/>
            <a:t>Sankaran</a:t>
          </a:r>
          <a:r>
            <a:rPr lang="en-US" sz="900" kern="1200" dirty="0" smtClean="0"/>
            <a:t>, </a:t>
          </a:r>
          <a:r>
            <a:rPr lang="en-US" sz="900" kern="1200" dirty="0" err="1" smtClean="0"/>
            <a:t>Jayaram</a:t>
          </a:r>
          <a:endParaRPr lang="en-US" sz="900" kern="1200" dirty="0"/>
        </a:p>
      </dsp:txBody>
      <dsp:txXfrm>
        <a:off x="3466248" y="1614429"/>
        <a:ext cx="1297103" cy="1297103"/>
      </dsp:txXfrm>
    </dsp:sp>
    <dsp:sp modelId="{57F5C1B2-C197-EA42-84ED-B5DF0CE6CBEC}">
      <dsp:nvSpPr>
        <dsp:cNvPr id="0" name=""/>
        <dsp:cNvSpPr/>
      </dsp:nvSpPr>
      <dsp:spPr>
        <a:xfrm>
          <a:off x="5180942" y="1731010"/>
          <a:ext cx="1063941" cy="1063941"/>
        </a:xfrm>
        <a:prstGeom prst="mathEqual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321967" y="1950182"/>
        <a:ext cx="781891" cy="625597"/>
      </dsp:txXfrm>
    </dsp:sp>
    <dsp:sp modelId="{B08CD9CF-B642-5445-B2C2-4FA28927BAA3}">
      <dsp:nvSpPr>
        <dsp:cNvPr id="0" name=""/>
        <dsp:cNvSpPr/>
      </dsp:nvSpPr>
      <dsp:spPr>
        <a:xfrm>
          <a:off x="6393835" y="1345790"/>
          <a:ext cx="1834381" cy="1834381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More Flexible Registration System</a:t>
          </a:r>
          <a:endParaRPr lang="en-US" sz="1200" kern="1200" dirty="0"/>
        </a:p>
      </dsp:txBody>
      <dsp:txXfrm>
        <a:off x="6662474" y="1614429"/>
        <a:ext cx="1297103" cy="1297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6959D-2C12-F440-9415-D828FD68490A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72CF0-64C2-5B4C-A03C-3F2AA3C69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72CF0-64C2-5B4C-A03C-3F2AA3C693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3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3932-3B57-EA45-8F25-22518A5AFEA9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FB3-7F3E-0145-AF93-4DDCD3540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3932-3B57-EA45-8F25-22518A5AFEA9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FB3-7F3E-0145-AF93-4DDCD3540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2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3932-3B57-EA45-8F25-22518A5AFEA9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FB3-7F3E-0145-AF93-4DDCD3540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5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3932-3B57-EA45-8F25-22518A5AFEA9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FB3-7F3E-0145-AF93-4DDCD3540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6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3932-3B57-EA45-8F25-22518A5AFEA9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FB3-7F3E-0145-AF93-4DDCD3540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3932-3B57-EA45-8F25-22518A5AFEA9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FB3-7F3E-0145-AF93-4DDCD3540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9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3932-3B57-EA45-8F25-22518A5AFEA9}" type="datetimeFigureOut">
              <a:rPr lang="en-US" smtClean="0"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FB3-7F3E-0145-AF93-4DDCD3540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6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3932-3B57-EA45-8F25-22518A5AFEA9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FB3-7F3E-0145-AF93-4DDCD3540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9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3932-3B57-EA45-8F25-22518A5AFEA9}" type="datetimeFigureOut">
              <a:rPr lang="en-US" smtClean="0"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FB3-7F3E-0145-AF93-4DDCD3540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9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3932-3B57-EA45-8F25-22518A5AFEA9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FB3-7F3E-0145-AF93-4DDCD3540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0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3932-3B57-EA45-8F25-22518A5AFEA9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FB3-7F3E-0145-AF93-4DDCD3540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6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63932-3B57-EA45-8F25-22518A5AFEA9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0FB3-7F3E-0145-AF93-4DDCD3540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34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u="dbl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/>
                <a:cs typeface="Arial"/>
              </a:rPr>
              <a:t>Course Scheduling</a:t>
            </a:r>
            <a:br>
              <a:rPr lang="en-US" sz="3200" u="dbl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/>
                <a:cs typeface="Arial"/>
              </a:rPr>
            </a:br>
            <a:r>
              <a:rPr lang="en-US" sz="1800" u="dbl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/>
                <a:cs typeface="Arial"/>
              </a:rPr>
              <a:t> </a:t>
            </a:r>
            <a:br>
              <a:rPr lang="en-US" sz="1800" u="dbl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/>
                <a:cs typeface="Arial"/>
              </a:rPr>
            </a:br>
            <a:r>
              <a:rPr lang="en-US" sz="1800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/>
                <a:cs typeface="Arial"/>
              </a:rPr>
              <a:t>a time for a new system</a:t>
            </a:r>
            <a:endParaRPr lang="en-US" sz="1800" cap="small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cap="small" dirty="0" smtClean="0">
                <a:latin typeface="Arial"/>
                <a:cs typeface="Arial"/>
              </a:rPr>
              <a:t>Ryan Huffman</a:t>
            </a:r>
          </a:p>
          <a:p>
            <a:r>
              <a:rPr lang="en-US" sz="1800" cap="small" dirty="0" smtClean="0">
                <a:solidFill>
                  <a:srgbClr val="FF0000"/>
                </a:solidFill>
                <a:latin typeface="Arial"/>
                <a:cs typeface="Arial"/>
              </a:rPr>
              <a:t>December 4, 2013</a:t>
            </a:r>
            <a:endParaRPr lang="en-US" sz="1800" cap="small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6" name="Picture 5" descr="Redhaw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938421" cy="165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80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dbl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/>
              </a:rPr>
              <a:t>the problem</a:t>
            </a:r>
            <a:r>
              <a:rPr lang="en-US" sz="3600" u="dbl" cap="small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/>
              </a:rPr>
              <a:t/>
            </a:r>
            <a:br>
              <a:rPr lang="en-US" sz="3600" u="dbl" cap="small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/>
              </a:rPr>
            </a:br>
            <a:r>
              <a:rPr lang="en-US" sz="2000" cap="small" dirty="0" smtClean="0">
                <a:uFill>
                  <a:solidFill>
                    <a:schemeClr val="tx1"/>
                  </a:solidFill>
                </a:uFill>
                <a:latin typeface="Arial"/>
              </a:rPr>
              <a:t>Dissatisfactory Course Availability</a:t>
            </a:r>
            <a:endParaRPr lang="en-US" sz="2000" cap="small" dirty="0">
              <a:uFill>
                <a:solidFill>
                  <a:schemeClr val="tx1"/>
                </a:solidFill>
              </a:uFill>
              <a:latin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769173"/>
            <a:ext cx="8229599" cy="395128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u="sng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US" u="sng" cap="small" dirty="0" smtClean="0">
                <a:solidFill>
                  <a:srgbClr val="FF0000"/>
                </a:solidFill>
                <a:latin typeface="Arial"/>
                <a:cs typeface="Arial"/>
              </a:rPr>
              <a:t>lements of the Problem:</a:t>
            </a:r>
            <a:endParaRPr lang="en-US" u="sng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 algn="ctr"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sz="2000" dirty="0" smtClean="0">
                <a:latin typeface="Arial"/>
                <a:cs typeface="Arial"/>
              </a:rPr>
              <a:t>Rigorous </a:t>
            </a:r>
            <a:r>
              <a:rPr lang="en-US" sz="2000" dirty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cademic Requirements</a:t>
            </a:r>
          </a:p>
          <a:p>
            <a:pPr marL="0" indent="0" algn="ctr"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sz="2000" dirty="0" smtClean="0">
                <a:latin typeface="Arial"/>
                <a:cs typeface="Arial"/>
              </a:rPr>
              <a:t>Competitive Environment</a:t>
            </a:r>
          </a:p>
          <a:p>
            <a:pPr marL="0" indent="0" algn="ctr"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sz="2000" dirty="0" smtClean="0">
                <a:latin typeface="Arial"/>
                <a:cs typeface="Arial"/>
              </a:rPr>
              <a:t>Limited Courses</a:t>
            </a:r>
          </a:p>
          <a:p>
            <a:pPr marL="0" indent="0" algn="ctr"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sz="2000" dirty="0" smtClean="0">
                <a:latin typeface="Arial"/>
                <a:cs typeface="Arial"/>
              </a:rPr>
              <a:t>Paying Students</a:t>
            </a:r>
          </a:p>
          <a:p>
            <a:pPr marL="0" indent="0" algn="ctr"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sz="2000" dirty="0" smtClean="0">
                <a:latin typeface="Arial"/>
                <a:cs typeface="Arial"/>
              </a:rPr>
              <a:t>Breach of Duty</a:t>
            </a:r>
          </a:p>
          <a:p>
            <a:pPr marL="0" indent="0" algn="ctr"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sz="2000" dirty="0" smtClean="0">
                <a:latin typeface="Arial"/>
                <a:cs typeface="Arial"/>
              </a:rPr>
              <a:t>Difficult Force-Add System</a:t>
            </a:r>
          </a:p>
          <a:p>
            <a:pPr marL="0" indent="0" algn="ctr"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sz="2000" dirty="0" smtClean="0">
                <a:latin typeface="Arial"/>
                <a:cs typeface="Arial"/>
              </a:rPr>
              <a:t>Faulty Course Registration System</a:t>
            </a:r>
          </a:p>
        </p:txBody>
      </p:sp>
      <p:pic>
        <p:nvPicPr>
          <p:cNvPr id="4" name="Picture 3" descr="Redhawk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52053" cy="17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714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Redhaw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52053" cy="1748349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dbl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Evidence</a:t>
            </a:r>
            <a:endParaRPr lang="en-US" u="dbl" cap="small" dirty="0">
              <a:solidFill>
                <a:srgbClr val="FF0000"/>
              </a:solidFill>
              <a:uFill>
                <a:solidFill>
                  <a:schemeClr val="tx1"/>
                </a:solidFill>
              </a:u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Interviews: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Various Miami Students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Various Backgrounds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Personal Experiences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Expressed:</a:t>
            </a:r>
            <a:br>
              <a:rPr lang="en-US" sz="2400" dirty="0" smtClean="0"/>
            </a:br>
            <a:r>
              <a:rPr lang="en-US" sz="2400" dirty="0" smtClean="0"/>
              <a:t>	Dissatisfaction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Increased Stress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 smtClean="0"/>
              <a:t>Peer Reviewed Journals:</a:t>
            </a:r>
            <a:endParaRPr lang="en-US" sz="2400" u="sng" dirty="0"/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000" i="1" dirty="0"/>
              <a:t>The Effect of Late Registration for College Classes</a:t>
            </a:r>
            <a:r>
              <a:rPr lang="en-US" sz="2000" dirty="0"/>
              <a:t>—Safer, Alan M</a:t>
            </a:r>
            <a:r>
              <a:rPr lang="en-US" sz="2000" dirty="0" smtClean="0"/>
              <a:t>.</a:t>
            </a:r>
          </a:p>
          <a:p>
            <a:pPr marL="457200" indent="-457200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000" i="1" dirty="0"/>
              <a:t>The Impact of Registration Timing on Student Performance</a:t>
            </a:r>
            <a:r>
              <a:rPr lang="en-US" sz="2000" dirty="0"/>
              <a:t>—Hale, Jacqueline M. ; Bray, Nathaniel J.</a:t>
            </a:r>
            <a:r>
              <a:rPr lang="en-US" sz="2000" dirty="0" smtClean="0">
                <a:effectLst/>
              </a:rPr>
              <a:t> </a:t>
            </a:r>
            <a:endParaRPr lang="en-US" sz="2000" dirty="0"/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endParaRPr lang="en-US" sz="2400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0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9" y="273050"/>
            <a:ext cx="8043333" cy="1162050"/>
          </a:xfrm>
        </p:spPr>
        <p:txBody>
          <a:bodyPr/>
          <a:lstStyle/>
          <a:p>
            <a:pPr algn="ctr"/>
            <a:r>
              <a:rPr lang="en-US" sz="2800" b="0" u="dbl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/>
                <a:cs typeface="Arial"/>
              </a:rPr>
              <a:t>Taking the Problem Further</a:t>
            </a:r>
            <a:br>
              <a:rPr lang="en-US" sz="2800" b="0" u="dbl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/>
                <a:cs typeface="Arial"/>
              </a:rPr>
            </a:br>
            <a:r>
              <a:rPr lang="en-US" b="0" cap="small" dirty="0" smtClean="0">
                <a:uFill>
                  <a:solidFill>
                    <a:schemeClr val="tx1"/>
                  </a:solidFill>
                </a:uFill>
                <a:latin typeface="Arial"/>
                <a:cs typeface="Arial"/>
              </a:rPr>
              <a:t>Evidence Cont...</a:t>
            </a:r>
            <a:endParaRPr lang="en-US" b="0" dirty="0">
              <a:latin typeface="Arial"/>
              <a:cs typeface="Arial"/>
            </a:endParaRPr>
          </a:p>
        </p:txBody>
      </p:sp>
      <p:pic>
        <p:nvPicPr>
          <p:cNvPr id="8" name="Content Placeholder 7" descr="Proposal-Final-Survey-Chart-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786" b="-35786"/>
          <a:stretch>
            <a:fillRect/>
          </a:stretch>
        </p:blipFill>
        <p:spPr>
          <a:xfrm>
            <a:off x="3465513" y="273050"/>
            <a:ext cx="5678487" cy="5853113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Survey Total:  28 Students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Chosen at Random</a:t>
            </a:r>
          </a:p>
          <a:p>
            <a:endParaRPr lang="en-US" dirty="0"/>
          </a:p>
          <a:p>
            <a:r>
              <a:rPr lang="en-US" dirty="0" smtClean="0"/>
              <a:t>Obvious Problem</a:t>
            </a:r>
          </a:p>
          <a:p>
            <a:endParaRPr lang="en-US" dirty="0"/>
          </a:p>
          <a:p>
            <a:r>
              <a:rPr lang="en-US" dirty="0" smtClean="0"/>
              <a:t>Comments Provided Much Info</a:t>
            </a:r>
          </a:p>
          <a:p>
            <a:endParaRPr lang="en-US" dirty="0"/>
          </a:p>
          <a:p>
            <a:r>
              <a:rPr lang="en-US" dirty="0" smtClean="0"/>
              <a:t>Mentioned Most:</a:t>
            </a:r>
          </a:p>
          <a:p>
            <a:r>
              <a:rPr lang="en-US" dirty="0"/>
              <a:t>	</a:t>
            </a:r>
            <a:r>
              <a:rPr lang="en-US" dirty="0" smtClean="0"/>
              <a:t>-Force-Add System</a:t>
            </a:r>
          </a:p>
          <a:p>
            <a:r>
              <a:rPr lang="en-US" dirty="0"/>
              <a:t>	</a:t>
            </a:r>
            <a:r>
              <a:rPr lang="en-US" dirty="0" smtClean="0"/>
              <a:t>-Not Enough Sections</a:t>
            </a:r>
          </a:p>
          <a:p>
            <a:r>
              <a:rPr lang="en-US" dirty="0"/>
              <a:t>	</a:t>
            </a:r>
            <a:r>
              <a:rPr lang="en-US" dirty="0" smtClean="0"/>
              <a:t>-Priority Scheduling</a:t>
            </a:r>
          </a:p>
          <a:p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Priority Scheduling Unfair for the Rest of the Student Body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By:  Amy </a:t>
            </a:r>
            <a:r>
              <a:rPr lang="en-US" dirty="0" err="1" smtClean="0">
                <a:solidFill>
                  <a:srgbClr val="FF0000"/>
                </a:solidFill>
              </a:rPr>
              <a:t>Biolchini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33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41999" cy="914400"/>
          </a:xfrm>
        </p:spPr>
        <p:txBody>
          <a:bodyPr>
            <a:normAutofit/>
          </a:bodyPr>
          <a:lstStyle/>
          <a:p>
            <a:pPr algn="l"/>
            <a:r>
              <a:rPr lang="en-US" sz="2400" u="dbl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/>
                <a:cs typeface="Arial"/>
              </a:rPr>
              <a:t>Does the University Care?</a:t>
            </a:r>
            <a:endParaRPr lang="en-US" sz="2400" u="dbl" cap="small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Arial"/>
              <a:cs typeface="Arial"/>
            </a:endParaRPr>
          </a:p>
        </p:txBody>
      </p:sp>
      <p:pic>
        <p:nvPicPr>
          <p:cNvPr id="7" name="Picture 6" descr="Miami-Reven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135" y="356561"/>
            <a:ext cx="4806798" cy="2860773"/>
          </a:xfrm>
          <a:prstGeom prst="rect">
            <a:avLst/>
          </a:prstGeom>
        </p:spPr>
      </p:pic>
      <p:pic>
        <p:nvPicPr>
          <p:cNvPr id="9" name="Picture 8" descr="Miami-Expenditu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7" y="3506161"/>
            <a:ext cx="4806798" cy="28607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7067" y="914400"/>
            <a:ext cx="37084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Arial"/>
                <a:cs typeface="Arial"/>
              </a:rPr>
              <a:t>University 2011-12 Revenue  </a:t>
            </a:r>
            <a:r>
              <a:rPr lang="en-US" dirty="0" smtClean="0">
                <a:latin typeface="Arial"/>
                <a:cs typeface="Arial"/>
                <a:sym typeface="Wingdings"/>
              </a:rPr>
              <a:t>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latin typeface="Arial"/>
                <a:cs typeface="Arial"/>
                <a:sym typeface="Wingdings"/>
              </a:rPr>
              <a:t>55% from Tuition &amp; Fees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latin typeface="Arial"/>
                <a:cs typeface="Arial"/>
                <a:sym typeface="Wingdings"/>
              </a:rPr>
              <a:t>Over Half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4801" y="3674533"/>
            <a:ext cx="3522132" cy="216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charset="0"/>
              <a:buChar char="ß"/>
            </a:pPr>
            <a:r>
              <a:rPr lang="en-US" sz="1600" dirty="0" smtClean="0">
                <a:latin typeface="Arial"/>
                <a:cs typeface="Arial"/>
                <a:sym typeface="Wingdings"/>
              </a:rPr>
              <a:t>University 2011-12 Expenditures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  <a:sym typeface="Wingdings"/>
              </a:rPr>
              <a:t>Only 41% Spent on Academics</a:t>
            </a:r>
          </a:p>
          <a:p>
            <a:endParaRPr lang="en-US" sz="1600" dirty="0">
              <a:latin typeface="Arial"/>
              <a:cs typeface="Arial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rial"/>
                <a:cs typeface="Arial"/>
                <a:sym typeface="Wingdings"/>
              </a:rPr>
              <a:t>Miami University Mission Statement:</a:t>
            </a:r>
          </a:p>
          <a:p>
            <a:pPr>
              <a:lnSpc>
                <a:spcPct val="150000"/>
              </a:lnSpc>
            </a:pPr>
            <a:r>
              <a:rPr lang="en-US" sz="1600" i="1" dirty="0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“</a:t>
            </a:r>
            <a:r>
              <a:rPr lang="en-US" sz="1600" i="1" dirty="0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…deeply committed to student success…”</a:t>
            </a:r>
          </a:p>
        </p:txBody>
      </p:sp>
    </p:spTree>
    <p:extLst>
      <p:ext uri="{BB962C8B-B14F-4D97-AF65-F5344CB8AC3E}">
        <p14:creationId xmlns:p14="http://schemas.microsoft.com/office/powerpoint/2010/main" val="71908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dbl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/>
              </a:rPr>
              <a:t>Recap</a:t>
            </a:r>
            <a:endParaRPr lang="en-US" u="dbl" cap="small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Obvious problem w/ Course Scheduling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Students dissatisfied—</a:t>
            </a:r>
            <a:r>
              <a:rPr lang="en-US" sz="2400" i="1" dirty="0" smtClean="0">
                <a:latin typeface="Arial"/>
                <a:cs typeface="Arial"/>
              </a:rPr>
              <a:t>Priority Scheduling Hierarchy</a:t>
            </a:r>
            <a:endParaRPr lang="en-US" sz="24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Registration Process adds stress to students’ lives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Students are more than willing to voice their opinions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Not enough money allocated to Academics</a:t>
            </a:r>
          </a:p>
          <a:p>
            <a:pPr>
              <a:lnSpc>
                <a:spcPct val="150000"/>
              </a:lnSpc>
            </a:pPr>
            <a:r>
              <a:rPr lang="en-US" sz="2400" cap="small" dirty="0" smtClean="0">
                <a:solidFill>
                  <a:srgbClr val="FF0000"/>
                </a:solidFill>
                <a:latin typeface="Arial"/>
                <a:cs typeface="Arial"/>
              </a:rPr>
              <a:t>Need for Change</a:t>
            </a:r>
            <a:endParaRPr lang="en-US" sz="2400" cap="small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7" name="Picture 6" descr="Redhaw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52053" cy="17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850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dbl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Arial"/>
              </a:rPr>
              <a:t>A Possible Solution</a:t>
            </a:r>
            <a:endParaRPr lang="en-US" sz="3600" u="dbl" cap="small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627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923365"/>
            <a:ext cx="828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A Combination of…</a:t>
            </a:r>
            <a:endParaRPr lang="en-US" sz="3600" dirty="0">
              <a:latin typeface="Arial"/>
              <a:cs typeface="Arial"/>
            </a:endParaRPr>
          </a:p>
        </p:txBody>
      </p:sp>
      <p:pic>
        <p:nvPicPr>
          <p:cNvPr id="6" name="Picture 5" descr="Redhawk-3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52053" cy="17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483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cap="small" dirty="0">
                <a:solidFill>
                  <a:srgbClr val="FF0000"/>
                </a:solidFill>
              </a:rPr>
              <a:t>Conclusion &amp; Call-For-</a:t>
            </a:r>
            <a:r>
              <a:rPr lang="en-US" u="sng" cap="small" dirty="0" smtClean="0">
                <a:solidFill>
                  <a:srgbClr val="FF0000"/>
                </a:solidFill>
              </a:rPr>
              <a:t>Action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Flaw in the system</a:t>
            </a:r>
          </a:p>
          <a:p>
            <a:r>
              <a:rPr lang="en-US" sz="2800" dirty="0">
                <a:latin typeface="Arial"/>
                <a:cs typeface="Arial"/>
              </a:rPr>
              <a:t>C</a:t>
            </a:r>
            <a:r>
              <a:rPr lang="en-US" sz="2800" dirty="0" smtClean="0">
                <a:latin typeface="Arial"/>
                <a:cs typeface="Arial"/>
              </a:rPr>
              <a:t>ausing </a:t>
            </a:r>
            <a:r>
              <a:rPr lang="en-US" sz="2800" dirty="0">
                <a:latin typeface="Arial"/>
                <a:cs typeface="Arial"/>
              </a:rPr>
              <a:t>immense </a:t>
            </a:r>
            <a:r>
              <a:rPr lang="en-US" sz="2800" dirty="0" smtClean="0">
                <a:latin typeface="Arial"/>
                <a:cs typeface="Arial"/>
              </a:rPr>
              <a:t>frustration for students</a:t>
            </a:r>
          </a:p>
          <a:p>
            <a:r>
              <a:rPr lang="en-US" sz="2800" dirty="0">
                <a:latin typeface="Arial"/>
                <a:cs typeface="Arial"/>
              </a:rPr>
              <a:t>S</a:t>
            </a:r>
            <a:r>
              <a:rPr lang="en-US" sz="2800" dirty="0" smtClean="0">
                <a:latin typeface="Arial"/>
                <a:cs typeface="Arial"/>
              </a:rPr>
              <a:t>een as </a:t>
            </a:r>
            <a:r>
              <a:rPr lang="en-US" sz="2800" dirty="0">
                <a:latin typeface="Arial"/>
                <a:cs typeface="Arial"/>
              </a:rPr>
              <a:t>result for declining </a:t>
            </a:r>
            <a:r>
              <a:rPr lang="en-US" sz="2800" dirty="0" smtClean="0">
                <a:latin typeface="Arial"/>
                <a:cs typeface="Arial"/>
              </a:rPr>
              <a:t>grades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In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order to resolve this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issue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More money </a:t>
            </a:r>
            <a:r>
              <a:rPr lang="en-US" sz="2400" dirty="0">
                <a:latin typeface="Arial"/>
                <a:cs typeface="Arial"/>
              </a:rPr>
              <a:t>allocated towards </a:t>
            </a:r>
            <a:r>
              <a:rPr lang="en-US" sz="2400" dirty="0" smtClean="0">
                <a:latin typeface="Arial"/>
                <a:cs typeface="Arial"/>
              </a:rPr>
              <a:t>academics </a:t>
            </a:r>
          </a:p>
          <a:p>
            <a:r>
              <a:rPr lang="en-US" sz="2400" dirty="0" smtClean="0">
                <a:latin typeface="Arial"/>
                <a:cs typeface="Arial"/>
              </a:rPr>
              <a:t>System set </a:t>
            </a:r>
            <a:r>
              <a:rPr lang="en-US" sz="2400" dirty="0">
                <a:latin typeface="Arial"/>
                <a:cs typeface="Arial"/>
              </a:rPr>
              <a:t>up </a:t>
            </a:r>
            <a:r>
              <a:rPr lang="en-US" sz="2400" dirty="0" smtClean="0">
                <a:latin typeface="Arial"/>
                <a:cs typeface="Arial"/>
              </a:rPr>
              <a:t>around preferences/needs of students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477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259</Words>
  <Application>Microsoft Macintosh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Course Scheduling   a time for a new system</vt:lpstr>
      <vt:lpstr>the problem Dissatisfactory Course Availability</vt:lpstr>
      <vt:lpstr>Evidence</vt:lpstr>
      <vt:lpstr>Taking the Problem Further Evidence Cont...</vt:lpstr>
      <vt:lpstr>Does the University Care?</vt:lpstr>
      <vt:lpstr>Recap</vt:lpstr>
      <vt:lpstr>A Possible Solution</vt:lpstr>
      <vt:lpstr>Conclusion &amp; Call-For-Action</vt:lpstr>
    </vt:vector>
  </TitlesOfParts>
  <Company>Miami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Huffman</dc:creator>
  <cp:lastModifiedBy>Ryan Huffman</cp:lastModifiedBy>
  <cp:revision>23</cp:revision>
  <dcterms:created xsi:type="dcterms:W3CDTF">2013-12-02T21:01:57Z</dcterms:created>
  <dcterms:modified xsi:type="dcterms:W3CDTF">2013-12-03T20:29:51Z</dcterms:modified>
</cp:coreProperties>
</file>