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2" r:id="rId3"/>
    <p:sldId id="260" r:id="rId4"/>
    <p:sldId id="261" r:id="rId5"/>
    <p:sldId id="264" r:id="rId6"/>
    <p:sldId id="265" r:id="rId7"/>
    <p:sldId id="257" r:id="rId8"/>
    <p:sldId id="258" r:id="rId9"/>
    <p:sldId id="259" r:id="rId10"/>
    <p:sldId id="263"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3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title>
      <c:layout/>
      <c:overlay val="0"/>
    </c:title>
    <c:autoTitleDeleted val="0"/>
    <c:plotArea>
      <c:layout/>
      <c:pieChart>
        <c:varyColors val="1"/>
        <c:ser>
          <c:idx val="0"/>
          <c:order val="0"/>
          <c:tx>
            <c:strRef>
              <c:f>Sheet1!$B$1</c:f>
              <c:strCache>
                <c:ptCount val="1"/>
                <c:pt idx="0">
                  <c:v>Importance of a liberal arts education</c:v>
                </c:pt>
              </c:strCache>
            </c:strRef>
          </c:tx>
          <c:dLbls>
            <c:showLegendKey val="0"/>
            <c:showVal val="0"/>
            <c:showCatName val="0"/>
            <c:showSerName val="0"/>
            <c:showPercent val="1"/>
            <c:showBubbleSize val="0"/>
            <c:showLeaderLines val="1"/>
          </c:dLbls>
          <c:cat>
            <c:strRef>
              <c:f>Sheet1!$A$2:$A$3</c:f>
              <c:strCache>
                <c:ptCount val="2"/>
                <c:pt idx="0">
                  <c:v>Business leaders who placed emphasis on the importance of soft skills</c:v>
                </c:pt>
                <c:pt idx="1">
                  <c:v>Business leaders who did not place an emphasis on soft skills</c:v>
                </c:pt>
              </c:strCache>
            </c:strRef>
          </c:cat>
          <c:val>
            <c:numRef>
              <c:f>Sheet1!$B$2:$B$3</c:f>
              <c:numCache>
                <c:formatCode>General</c:formatCode>
                <c:ptCount val="2"/>
                <c:pt idx="0">
                  <c:v>6.0</c:v>
                </c:pt>
                <c:pt idx="1">
                  <c:v>4.0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title>
      <c:layout/>
      <c:overlay val="0"/>
    </c:title>
    <c:autoTitleDeleted val="0"/>
    <c:plotArea>
      <c:layout/>
      <c:pieChart>
        <c:varyColors val="1"/>
        <c:ser>
          <c:idx val="0"/>
          <c:order val="0"/>
          <c:tx>
            <c:strRef>
              <c:f>Sheet1!$B$1</c:f>
              <c:strCache>
                <c:ptCount val="1"/>
                <c:pt idx="0">
                  <c:v>Thinking Creatively vs. Thinking Critically</c:v>
                </c:pt>
              </c:strCache>
            </c:strRef>
          </c:tx>
          <c:dLbls>
            <c:showLegendKey val="0"/>
            <c:showVal val="0"/>
            <c:showCatName val="0"/>
            <c:showSerName val="0"/>
            <c:showPercent val="1"/>
            <c:showBubbleSize val="0"/>
            <c:showLeaderLines val="1"/>
          </c:dLbls>
          <c:cat>
            <c:strRef>
              <c:f>Sheet1!$A$2:$A$3</c:f>
              <c:strCache>
                <c:ptCount val="2"/>
                <c:pt idx="0">
                  <c:v>Those who believe thinking creatively is just as important as thinking critically</c:v>
                </c:pt>
                <c:pt idx="1">
                  <c:v>Those who disagree</c:v>
                </c:pt>
              </c:strCache>
            </c:strRef>
          </c:cat>
          <c:val>
            <c:numRef>
              <c:f>Sheet1!$B$2:$B$3</c:f>
              <c:numCache>
                <c:formatCode>0%</c:formatCode>
                <c:ptCount val="2"/>
                <c:pt idx="0">
                  <c:v>0.84</c:v>
                </c:pt>
                <c:pt idx="1">
                  <c:v>0.16</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871892-2A83-5A4B-B8F2-928CC067A090}" type="datetimeFigureOut">
              <a:rPr lang="en-US" smtClean="0"/>
              <a:t>11/25/13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AD6E6E-F014-B547-9263-52E7843CD227}" type="slidenum">
              <a:rPr lang="en-US" smtClean="0"/>
              <a:t>‹#›</a:t>
            </a:fld>
            <a:endParaRPr lang="en-US"/>
          </a:p>
        </p:txBody>
      </p:sp>
    </p:spTree>
    <p:extLst>
      <p:ext uri="{BB962C8B-B14F-4D97-AF65-F5344CB8AC3E}">
        <p14:creationId xmlns:p14="http://schemas.microsoft.com/office/powerpoint/2010/main" val="24343905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feel unfulfilled</a:t>
            </a:r>
            <a:r>
              <a:rPr lang="en-US" baseline="0" dirty="0" smtClean="0"/>
              <a:t> academically with required courses: </a:t>
            </a:r>
          </a:p>
          <a:p>
            <a:r>
              <a:rPr lang="en-US" baseline="0" dirty="0" smtClean="0"/>
              <a:t>	- Decrease in GPA from </a:t>
            </a:r>
            <a:r>
              <a:rPr lang="en-US" baseline="0" dirty="0" err="1" smtClean="0"/>
              <a:t>diffucult</a:t>
            </a:r>
            <a:r>
              <a:rPr lang="en-US" baseline="0" dirty="0" smtClean="0"/>
              <a:t> classes such as </a:t>
            </a:r>
            <a:endParaRPr lang="en-US" dirty="0"/>
          </a:p>
        </p:txBody>
      </p:sp>
      <p:sp>
        <p:nvSpPr>
          <p:cNvPr id="4" name="Slide Number Placeholder 3"/>
          <p:cNvSpPr>
            <a:spLocks noGrp="1"/>
          </p:cNvSpPr>
          <p:nvPr>
            <p:ph type="sldNum" sz="quarter" idx="10"/>
          </p:nvPr>
        </p:nvSpPr>
        <p:spPr/>
        <p:txBody>
          <a:bodyPr/>
          <a:lstStyle/>
          <a:p>
            <a:fld id="{FCAD6E6E-F014-B547-9263-52E7843CD227}" type="slidenum">
              <a:rPr lang="en-US" smtClean="0"/>
              <a:t>4</a:t>
            </a:fld>
            <a:endParaRPr lang="en-US"/>
          </a:p>
        </p:txBody>
      </p:sp>
    </p:spTree>
    <p:extLst>
      <p:ext uri="{BB962C8B-B14F-4D97-AF65-F5344CB8AC3E}">
        <p14:creationId xmlns:p14="http://schemas.microsoft.com/office/powerpoint/2010/main" val="390376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11/25/13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11/25/13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11/25/13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11/25/13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11/25/13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11/25/13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uohio.edu/liberal-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Revamp the Miami Plan: A Proposal</a:t>
            </a:r>
            <a:endParaRPr lang="en-US" dirty="0"/>
          </a:p>
        </p:txBody>
      </p:sp>
      <p:sp>
        <p:nvSpPr>
          <p:cNvPr id="3" name="Subtitle 2"/>
          <p:cNvSpPr>
            <a:spLocks noGrp="1"/>
          </p:cNvSpPr>
          <p:nvPr>
            <p:ph type="subTitle" idx="1"/>
          </p:nvPr>
        </p:nvSpPr>
        <p:spPr/>
        <p:txBody>
          <a:bodyPr/>
          <a:lstStyle/>
          <a:p>
            <a:r>
              <a:rPr lang="en-US" dirty="0" smtClean="0"/>
              <a:t>Julia Engelbrecht</a:t>
            </a:r>
          </a:p>
          <a:p>
            <a:r>
              <a:rPr lang="en-US" dirty="0" smtClean="0"/>
              <a:t>ENG 315</a:t>
            </a:r>
            <a:endParaRPr lang="en-US" dirty="0"/>
          </a:p>
        </p:txBody>
      </p:sp>
    </p:spTree>
    <p:extLst>
      <p:ext uri="{BB962C8B-B14F-4D97-AF65-F5344CB8AC3E}">
        <p14:creationId xmlns:p14="http://schemas.microsoft.com/office/powerpoint/2010/main" val="39295085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Implement the New Plan	 </a:t>
            </a:r>
            <a:endParaRPr lang="en-US" dirty="0"/>
          </a:p>
        </p:txBody>
      </p:sp>
      <p:sp>
        <p:nvSpPr>
          <p:cNvPr id="3" name="Content Placeholder 2"/>
          <p:cNvSpPr>
            <a:spLocks noGrp="1"/>
          </p:cNvSpPr>
          <p:nvPr>
            <p:ph idx="1"/>
          </p:nvPr>
        </p:nvSpPr>
        <p:spPr>
          <a:xfrm>
            <a:off x="914400" y="2499424"/>
            <a:ext cx="7313613" cy="2133327"/>
          </a:xfrm>
        </p:spPr>
        <p:txBody>
          <a:bodyPr>
            <a:normAutofit/>
          </a:bodyPr>
          <a:lstStyle/>
          <a:p>
            <a:pPr algn="ctr">
              <a:buFont typeface="Arial"/>
              <a:buChar char="•"/>
            </a:pPr>
            <a:r>
              <a:rPr lang="en-US" sz="3600" dirty="0" smtClean="0"/>
              <a:t>Phase into the new liberal arts plan for education. </a:t>
            </a:r>
            <a:endParaRPr lang="en-US" sz="3600" dirty="0"/>
          </a:p>
        </p:txBody>
      </p:sp>
    </p:spTree>
    <p:extLst>
      <p:ext uri="{BB962C8B-B14F-4D97-AF65-F5344CB8AC3E}">
        <p14:creationId xmlns:p14="http://schemas.microsoft.com/office/powerpoint/2010/main" val="2854528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Creating a new plan for students would:</a:t>
            </a:r>
          </a:p>
          <a:p>
            <a:pPr lvl="1"/>
            <a:r>
              <a:rPr lang="en-US" dirty="0" smtClean="0"/>
              <a:t>Continue to encourage students to engage and learn using the principles of thinking critically, understanding contexts, engaging with other learners, and reflecting and acting.</a:t>
            </a:r>
          </a:p>
          <a:p>
            <a:pPr lvl="1"/>
            <a:r>
              <a:rPr lang="en-US" dirty="0" smtClean="0"/>
              <a:t>Build a foundation of courses in conjunction with the student’s program of study.</a:t>
            </a:r>
          </a:p>
          <a:p>
            <a:pPr lvl="1"/>
            <a:r>
              <a:rPr lang="en-US" dirty="0" smtClean="0"/>
              <a:t>Use these tactics to influence students in the future.</a:t>
            </a:r>
          </a:p>
        </p:txBody>
      </p:sp>
    </p:spTree>
    <p:extLst>
      <p:ext uri="{BB962C8B-B14F-4D97-AF65-F5344CB8AC3E}">
        <p14:creationId xmlns:p14="http://schemas.microsoft.com/office/powerpoint/2010/main" val="32057099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hlinkClick r:id="rId2"/>
              </a:rPr>
              <a:t>- www.muohio.edu/liberal-ed</a:t>
            </a:r>
            <a:endParaRPr lang="en-US" dirty="0" smtClean="0"/>
          </a:p>
          <a:p>
            <a:pPr marL="0" indent="0">
              <a:buNone/>
            </a:pPr>
            <a:r>
              <a:rPr lang="en-US" dirty="0" smtClean="0"/>
              <a:t>	Driscoll</a:t>
            </a:r>
            <a:r>
              <a:rPr lang="en-US" dirty="0"/>
              <a:t>, E. (2012, January 27). </a:t>
            </a:r>
            <a:r>
              <a:rPr lang="en-US" i="1" dirty="0"/>
              <a:t>What is a liberal arts degree worth today?</a:t>
            </a:r>
            <a:r>
              <a:rPr lang="en-US" dirty="0"/>
              <a:t>. Retrieved from http://</a:t>
            </a:r>
            <a:r>
              <a:rPr lang="en-US" dirty="0" err="1"/>
              <a:t>www.foxbusiness.com</a:t>
            </a:r>
            <a:r>
              <a:rPr lang="en-US" dirty="0"/>
              <a:t>/personal-finance/2012/01/27/what-is-liberal-arts-degree-worth-these-days/ </a:t>
            </a:r>
            <a:endParaRPr lang="en-US" dirty="0" smtClean="0"/>
          </a:p>
          <a:p>
            <a:pPr marL="0" indent="0">
              <a:buNone/>
            </a:pPr>
            <a:r>
              <a:rPr lang="en-US" dirty="0" smtClean="0"/>
              <a:t>	</a:t>
            </a:r>
            <a:r>
              <a:rPr lang="en-US" dirty="0" err="1" smtClean="0"/>
              <a:t>Ebersole</a:t>
            </a:r>
            <a:r>
              <a:rPr lang="en-US" dirty="0"/>
              <a:t>, J. (2013, September 19). </a:t>
            </a:r>
            <a:r>
              <a:rPr lang="en-US" i="1" dirty="0"/>
              <a:t>Is an education in the liberal arts important?</a:t>
            </a:r>
            <a:r>
              <a:rPr lang="en-US" dirty="0"/>
              <a:t>. Retrieved from http://</a:t>
            </a:r>
            <a:r>
              <a:rPr lang="en-US" dirty="0" err="1"/>
              <a:t>www.huffingtonpost.com</a:t>
            </a:r>
            <a:r>
              <a:rPr lang="en-US" dirty="0"/>
              <a:t>/</a:t>
            </a:r>
            <a:r>
              <a:rPr lang="en-US" dirty="0" err="1"/>
              <a:t>dr</a:t>
            </a:r>
            <a:r>
              <a:rPr lang="en-US" dirty="0"/>
              <a:t>-john-</a:t>
            </a:r>
            <a:r>
              <a:rPr lang="en-US" dirty="0" err="1"/>
              <a:t>ebersole</a:t>
            </a:r>
            <a:r>
              <a:rPr lang="en-US" dirty="0"/>
              <a:t>/is-an-education-in-the-li_b_3949704.html </a:t>
            </a:r>
          </a:p>
          <a:p>
            <a:pPr marL="0" indent="0">
              <a:buNone/>
            </a:pPr>
            <a:endParaRPr lang="en-US" dirty="0"/>
          </a:p>
        </p:txBody>
      </p:sp>
    </p:spTree>
    <p:extLst>
      <p:ext uri="{BB962C8B-B14F-4D97-AF65-F5344CB8AC3E}">
        <p14:creationId xmlns:p14="http://schemas.microsoft.com/office/powerpoint/2010/main" val="27284286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I’ll Cover	</a:t>
            </a:r>
            <a:endParaRPr lang="en-US" dirty="0"/>
          </a:p>
        </p:txBody>
      </p:sp>
      <p:sp>
        <p:nvSpPr>
          <p:cNvPr id="3" name="Content Placeholder 2"/>
          <p:cNvSpPr>
            <a:spLocks noGrp="1"/>
          </p:cNvSpPr>
          <p:nvPr>
            <p:ph idx="1"/>
          </p:nvPr>
        </p:nvSpPr>
        <p:spPr/>
        <p:txBody>
          <a:bodyPr/>
          <a:lstStyle/>
          <a:p>
            <a:r>
              <a:rPr lang="en-US" dirty="0" smtClean="0"/>
              <a:t>Overview</a:t>
            </a:r>
          </a:p>
          <a:p>
            <a:r>
              <a:rPr lang="en-US" dirty="0" smtClean="0"/>
              <a:t>Current Situation</a:t>
            </a:r>
          </a:p>
          <a:p>
            <a:r>
              <a:rPr lang="en-US" dirty="0" smtClean="0"/>
              <a:t>Proposal Plan</a:t>
            </a:r>
          </a:p>
          <a:p>
            <a:r>
              <a:rPr lang="en-US" dirty="0" smtClean="0"/>
              <a:t>Budget</a:t>
            </a:r>
          </a:p>
          <a:p>
            <a:r>
              <a:rPr lang="en-US" dirty="0" smtClean="0"/>
              <a:t>Conclusion</a:t>
            </a:r>
            <a:endParaRPr lang="en-US" dirty="0"/>
          </a:p>
        </p:txBody>
      </p:sp>
    </p:spTree>
    <p:extLst>
      <p:ext uri="{BB962C8B-B14F-4D97-AF65-F5344CB8AC3E}">
        <p14:creationId xmlns:p14="http://schemas.microsoft.com/office/powerpoint/2010/main" val="4726620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The Miami Plan for Liberal Education requires students to enroll in 33 to 36 credit hours cover disciplines ranging from natural and biological science to fine arts.</a:t>
            </a:r>
          </a:p>
          <a:p>
            <a:pPr marL="0" indent="0" algn="ctr">
              <a:buNone/>
            </a:pPr>
            <a:r>
              <a:rPr lang="en-US" dirty="0" smtClean="0"/>
              <a:t>According to the Miami University Liberal Education website, the Miami Plan </a:t>
            </a:r>
            <a:r>
              <a:rPr lang="en-US" dirty="0" smtClean="0">
                <a:solidFill>
                  <a:schemeClr val="accent1"/>
                </a:solidFill>
              </a:rPr>
              <a:t>“</a:t>
            </a:r>
            <a:r>
              <a:rPr lang="en-US" dirty="0">
                <a:solidFill>
                  <a:schemeClr val="accent1"/>
                </a:solidFill>
              </a:rPr>
              <a:t>is designed to to help students understand and creatively transform human culture and society by giving students the tools to ask questions, examine assumptions, exchange views with others, and become a better global citizen</a:t>
            </a:r>
            <a:r>
              <a:rPr lang="en-US" dirty="0" smtClean="0">
                <a:solidFill>
                  <a:schemeClr val="accent1"/>
                </a:solidFill>
              </a:rPr>
              <a:t>.”</a:t>
            </a:r>
            <a:endParaRPr lang="en-US" dirty="0">
              <a:solidFill>
                <a:schemeClr val="accent1"/>
              </a:solidFill>
            </a:endParaRPr>
          </a:p>
        </p:txBody>
      </p:sp>
    </p:spTree>
    <p:extLst>
      <p:ext uri="{BB962C8B-B14F-4D97-AF65-F5344CB8AC3E}">
        <p14:creationId xmlns:p14="http://schemas.microsoft.com/office/powerpoint/2010/main" val="19149697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Situation: Why This Matters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Students feel unfulfilled academically with the required courses.</a:t>
            </a:r>
          </a:p>
          <a:p>
            <a:pPr lvl="1"/>
            <a:r>
              <a:rPr lang="en-US" dirty="0" smtClean="0"/>
              <a:t>Decrease in GPA from courses that are too challenging</a:t>
            </a:r>
          </a:p>
          <a:p>
            <a:pPr lvl="1"/>
            <a:r>
              <a:rPr lang="en-US" dirty="0" smtClean="0"/>
              <a:t>Courses that are “Easy A’s”</a:t>
            </a:r>
          </a:p>
          <a:p>
            <a:pPr lvl="1"/>
            <a:r>
              <a:rPr lang="en-US" dirty="0" smtClean="0"/>
              <a:t>Too many requirements</a:t>
            </a:r>
          </a:p>
          <a:p>
            <a:pPr lvl="4"/>
            <a:r>
              <a:rPr lang="en-US" b="1" dirty="0" smtClean="0"/>
              <a:t>“As a humanities major, I am still required to take additional humanities classes just to fulfill the Miami Plan, despite the large amount I already take.”</a:t>
            </a:r>
          </a:p>
          <a:p>
            <a:pPr marL="2968625" lvl="8" indent="0">
              <a:buNone/>
            </a:pPr>
            <a:r>
              <a:rPr lang="en-US" b="1" dirty="0" smtClean="0"/>
              <a:t>- Cory Madsen, senior American Studies Major</a:t>
            </a:r>
          </a:p>
        </p:txBody>
      </p:sp>
    </p:spTree>
    <p:extLst>
      <p:ext uri="{BB962C8B-B14F-4D97-AF65-F5344CB8AC3E}">
        <p14:creationId xmlns:p14="http://schemas.microsoft.com/office/powerpoint/2010/main" val="24409230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there is still a need for liberal arts</a:t>
            </a:r>
            <a:endParaRPr lang="en-US" dirty="0"/>
          </a:p>
        </p:txBody>
      </p:sp>
      <p:sp>
        <p:nvSpPr>
          <p:cNvPr id="3" name="Content Placeholder 2"/>
          <p:cNvSpPr>
            <a:spLocks noGrp="1"/>
          </p:cNvSpPr>
          <p:nvPr>
            <p:ph idx="1"/>
          </p:nvPr>
        </p:nvSpPr>
        <p:spPr/>
        <p:txBody>
          <a:bodyPr>
            <a:normAutofit/>
          </a:bodyPr>
          <a:lstStyle/>
          <a:p>
            <a:r>
              <a:rPr lang="en-US" sz="1600" dirty="0"/>
              <a:t>More than 9 in 10 want those they hire to demonstrate ethical judgment and integrity; intercultural skills; and the capacity for continued new learning. </a:t>
            </a:r>
          </a:p>
          <a:p>
            <a:r>
              <a:rPr lang="en-US" sz="1600" dirty="0"/>
              <a:t>More than three-fourths of employers want more emphasis on: critical thinking, complex problem-solving, written and oral communication, and applied knowledge in real-world settings.</a:t>
            </a:r>
          </a:p>
          <a:p>
            <a:r>
              <a:rPr lang="en-US" sz="1600" dirty="0"/>
              <a:t>Nearly three-fourths would recommend this kind of education to a young person they know as the best way to prepare for success in today's global economy</a:t>
            </a:r>
            <a:r>
              <a:rPr lang="en-US" sz="1600" dirty="0" smtClean="0"/>
              <a:t>. (Huffington Post)</a:t>
            </a:r>
            <a:endParaRPr lang="en-US" sz="1600" dirty="0"/>
          </a:p>
          <a:p>
            <a:pPr marL="0" indent="0">
              <a:buNone/>
            </a:pPr>
            <a:endParaRPr lang="en-US" dirty="0"/>
          </a:p>
        </p:txBody>
      </p:sp>
    </p:spTree>
    <p:extLst>
      <p:ext uri="{BB962C8B-B14F-4D97-AF65-F5344CB8AC3E}">
        <p14:creationId xmlns:p14="http://schemas.microsoft.com/office/powerpoint/2010/main" val="5304086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57831991"/>
              </p:ext>
            </p:extLst>
          </p:nvPr>
        </p:nvGraphicFramePr>
        <p:xfrm>
          <a:off x="529150" y="270439"/>
          <a:ext cx="7819656" cy="31220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509431325"/>
              </p:ext>
            </p:extLst>
          </p:nvPr>
        </p:nvGraphicFramePr>
        <p:xfrm>
          <a:off x="748160" y="3709988"/>
          <a:ext cx="7600646" cy="29216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8782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for Action: The Plan</a:t>
            </a:r>
            <a:endParaRPr lang="en-US" dirty="0"/>
          </a:p>
        </p:txBody>
      </p:sp>
      <p:sp>
        <p:nvSpPr>
          <p:cNvPr id="3" name="Content Placeholder 2"/>
          <p:cNvSpPr>
            <a:spLocks noGrp="1"/>
          </p:cNvSpPr>
          <p:nvPr>
            <p:ph idx="1"/>
          </p:nvPr>
        </p:nvSpPr>
        <p:spPr/>
        <p:txBody>
          <a:bodyPr/>
          <a:lstStyle/>
          <a:p>
            <a:pPr>
              <a:buFont typeface="Wingdings" charset="2"/>
              <a:buChar char="§"/>
            </a:pPr>
            <a:r>
              <a:rPr lang="en-US" dirty="0" smtClean="0"/>
              <a:t>Step 1: Evaluate how the plan can better students</a:t>
            </a:r>
          </a:p>
          <a:p>
            <a:pPr>
              <a:buFont typeface="Wingdings" charset="2"/>
              <a:buChar char="§"/>
            </a:pPr>
            <a:r>
              <a:rPr lang="en-US" dirty="0" smtClean="0"/>
              <a:t>Step 2: Create a liberal art requirement based on student course of study, while continuing to meet objectives of thinking critically, understanding contexts, engaging with other learners, and reflecting and acting.</a:t>
            </a:r>
          </a:p>
          <a:p>
            <a:pPr>
              <a:buFont typeface="Wingdings" charset="2"/>
              <a:buChar char="§"/>
            </a:pPr>
            <a:r>
              <a:rPr lang="en-US" dirty="0" smtClean="0"/>
              <a:t>Step 3: Implement new plan to further study of liberal education and effectively create a lasting impression on students.</a:t>
            </a:r>
          </a:p>
        </p:txBody>
      </p:sp>
    </p:spTree>
    <p:extLst>
      <p:ext uri="{BB962C8B-B14F-4D97-AF65-F5344CB8AC3E}">
        <p14:creationId xmlns:p14="http://schemas.microsoft.com/office/powerpoint/2010/main" val="24641553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Evaluate the Plan	</a:t>
            </a:r>
            <a:endParaRPr lang="en-US" dirty="0"/>
          </a:p>
        </p:txBody>
      </p:sp>
      <p:sp>
        <p:nvSpPr>
          <p:cNvPr id="3" name="Content Placeholder 2"/>
          <p:cNvSpPr>
            <a:spLocks noGrp="1"/>
          </p:cNvSpPr>
          <p:nvPr>
            <p:ph idx="1"/>
          </p:nvPr>
        </p:nvSpPr>
        <p:spPr/>
        <p:txBody>
          <a:bodyPr/>
          <a:lstStyle/>
          <a:p>
            <a:pPr>
              <a:buFont typeface="Arial"/>
              <a:buChar char="•"/>
            </a:pPr>
            <a:r>
              <a:rPr lang="en-US" dirty="0" smtClean="0"/>
              <a:t>Evaluating the number of credit hours and requirements.</a:t>
            </a:r>
          </a:p>
          <a:p>
            <a:pPr>
              <a:buFont typeface="Arial"/>
              <a:buChar char="•"/>
            </a:pPr>
            <a:r>
              <a:rPr lang="en-US" dirty="0" smtClean="0"/>
              <a:t>Recognizing that a liberal arts education continues to be an important part of a college degree.</a:t>
            </a:r>
          </a:p>
          <a:p>
            <a:pPr lvl="1">
              <a:buFont typeface="Arial"/>
              <a:buChar char="•"/>
            </a:pPr>
            <a:r>
              <a:rPr lang="en-US" sz="1600" dirty="0" smtClean="0"/>
              <a:t>“Many </a:t>
            </a:r>
            <a:r>
              <a:rPr lang="en-US" sz="1600" dirty="0"/>
              <a:t>graduates in more practical fields may find their skills outdated within five to 10 years, but liberal arts students have the chance to invest in skills such as writing that will be useful to them throughout their careers</a:t>
            </a:r>
            <a:r>
              <a:rPr lang="en-US" sz="1600" dirty="0" smtClean="0"/>
              <a:t>.” – Danielle Moss Lee, CEO of Harlem Activities Fund.</a:t>
            </a:r>
          </a:p>
        </p:txBody>
      </p:sp>
    </p:spTree>
    <p:extLst>
      <p:ext uri="{BB962C8B-B14F-4D97-AF65-F5344CB8AC3E}">
        <p14:creationId xmlns:p14="http://schemas.microsoft.com/office/powerpoint/2010/main" val="33132899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Creating A New Plan</a:t>
            </a:r>
            <a:endParaRPr lang="en-US" dirty="0"/>
          </a:p>
        </p:txBody>
      </p:sp>
      <p:sp>
        <p:nvSpPr>
          <p:cNvPr id="3" name="Content Placeholder 2"/>
          <p:cNvSpPr>
            <a:spLocks noGrp="1"/>
          </p:cNvSpPr>
          <p:nvPr>
            <p:ph idx="1"/>
          </p:nvPr>
        </p:nvSpPr>
        <p:spPr>
          <a:xfrm>
            <a:off x="914400" y="1735138"/>
            <a:ext cx="7313613" cy="4056062"/>
          </a:xfrm>
        </p:spPr>
        <p:txBody>
          <a:bodyPr/>
          <a:lstStyle/>
          <a:p>
            <a:r>
              <a:rPr lang="en-US" dirty="0" smtClean="0"/>
              <a:t>Implement liberal arts values in all learning settings.</a:t>
            </a:r>
          </a:p>
          <a:p>
            <a:r>
              <a:rPr lang="en-US" dirty="0" smtClean="0"/>
              <a:t>Placing equal yet minimal emphasis on all areas of study.</a:t>
            </a:r>
          </a:p>
          <a:p>
            <a:pPr lvl="4"/>
            <a:r>
              <a:rPr lang="en-US" dirty="0" smtClean="0"/>
              <a:t>Example: Requiring a smaller amount of science classes for humanities majors.</a:t>
            </a:r>
          </a:p>
          <a:p>
            <a:r>
              <a:rPr lang="en-US" dirty="0" smtClean="0"/>
              <a:t>Focusing the plan on individual programs.</a:t>
            </a:r>
          </a:p>
          <a:p>
            <a:pPr lvl="1"/>
            <a:r>
              <a:rPr lang="en-US" dirty="0" smtClean="0"/>
              <a:t>Examples:</a:t>
            </a:r>
          </a:p>
          <a:p>
            <a:pPr lvl="4"/>
            <a:r>
              <a:rPr lang="en-US" dirty="0" smtClean="0"/>
              <a:t> COM 143 satisfies a humanities requirement. </a:t>
            </a:r>
          </a:p>
          <a:p>
            <a:pPr lvl="4"/>
            <a:r>
              <a:rPr lang="en-US" dirty="0" smtClean="0"/>
              <a:t>JRN 412 satisfies the quantitative requirement.</a:t>
            </a:r>
          </a:p>
          <a:p>
            <a:pPr marL="1597025" lvl="4" indent="0">
              <a:buNone/>
            </a:pPr>
            <a:endParaRPr lang="en-US" dirty="0" smtClean="0"/>
          </a:p>
          <a:p>
            <a:pPr marL="1946275" lvl="5" indent="0">
              <a:buNone/>
            </a:pPr>
            <a:endParaRPr lang="en-US" dirty="0" smtClean="0"/>
          </a:p>
          <a:p>
            <a:endParaRPr lang="en-US" dirty="0"/>
          </a:p>
        </p:txBody>
      </p:sp>
    </p:spTree>
    <p:extLst>
      <p:ext uri="{BB962C8B-B14F-4D97-AF65-F5344CB8AC3E}">
        <p14:creationId xmlns:p14="http://schemas.microsoft.com/office/powerpoint/2010/main" val="225276984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209</TotalTime>
  <Words>609</Words>
  <Application>Microsoft Macintosh PowerPoint</Application>
  <PresentationFormat>On-screen Show (4:3)</PresentationFormat>
  <Paragraphs>57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Inkwell</vt:lpstr>
      <vt:lpstr>Revamp the Miami Plan: A Proposal</vt:lpstr>
      <vt:lpstr>What I’ll Cover </vt:lpstr>
      <vt:lpstr>Overview</vt:lpstr>
      <vt:lpstr>Current Situation: Why This Matters </vt:lpstr>
      <vt:lpstr>But, there is still a need for liberal arts</vt:lpstr>
      <vt:lpstr>PowerPoint Presentation</vt:lpstr>
      <vt:lpstr>Proposal for Action: The Plan</vt:lpstr>
      <vt:lpstr>Step 1: Evaluate the Plan </vt:lpstr>
      <vt:lpstr>Step 2: Creating A New Plan</vt:lpstr>
      <vt:lpstr>Step 3: Implement the New Plan  </vt:lpstr>
      <vt:lpstr>Conclusion</vt:lpstr>
      <vt:lpstr>Sources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Revamp the Miami Plan: A Proposal</dc:title>
  <dc:creator>Julia Engelbrecht</dc:creator>
  <cp:lastModifiedBy>Dustin Edwards</cp:lastModifiedBy>
  <cp:revision>14</cp:revision>
  <dcterms:created xsi:type="dcterms:W3CDTF">2013-11-25T02:53:18Z</dcterms:created>
  <dcterms:modified xsi:type="dcterms:W3CDTF">2013-11-25T12:46:06Z</dcterms:modified>
</cp:coreProperties>
</file>