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1" r:id="rId1"/>
  </p:sldMasterIdLst>
  <p:notesMasterIdLst>
    <p:notesMasterId r:id="rId13"/>
  </p:notesMasterIdLst>
  <p:sldIdLst>
    <p:sldId id="256" r:id="rId2"/>
    <p:sldId id="268" r:id="rId3"/>
    <p:sldId id="257" r:id="rId4"/>
    <p:sldId id="258" r:id="rId5"/>
    <p:sldId id="269" r:id="rId6"/>
    <p:sldId id="261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353" autoAdjust="0"/>
    <p:restoredTop sz="90545" autoAdjust="0"/>
  </p:normalViewPr>
  <p:slideViewPr>
    <p:cSldViewPr snapToGrid="0" snapToObjects="1">
      <p:cViewPr varScale="1">
        <p:scale>
          <a:sx n="100" d="100"/>
          <a:sy n="100" d="100"/>
        </p:scale>
        <p:origin x="-1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Off Campus </c:v>
                </c:pt>
                <c:pt idx="1">
                  <c:v>On Campus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38.0</c:v>
                </c:pt>
                <c:pt idx="1">
                  <c:v>11.0</c:v>
                </c:pt>
              </c:numCache>
            </c:numRef>
          </c:val>
        </c:ser>
        <c:axId val="402385320"/>
        <c:axId val="460462184"/>
      </c:barChart>
      <c:catAx>
        <c:axId val="402385320"/>
        <c:scaling>
          <c:orientation val="minMax"/>
        </c:scaling>
        <c:axPos val="b"/>
        <c:tickLblPos val="nextTo"/>
        <c:crossAx val="460462184"/>
        <c:crosses val="autoZero"/>
        <c:auto val="1"/>
        <c:lblAlgn val="ctr"/>
        <c:lblOffset val="100"/>
      </c:catAx>
      <c:valAx>
        <c:axId val="460462184"/>
        <c:scaling>
          <c:orientation val="minMax"/>
        </c:scaling>
        <c:axPos val="l"/>
        <c:numFmt formatCode="General" sourceLinked="1"/>
        <c:tickLblPos val="nextTo"/>
        <c:crossAx val="402385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N/A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34.0</c:v>
                </c:pt>
                <c:pt idx="1">
                  <c:v>9.0</c:v>
                </c:pt>
                <c:pt idx="2">
                  <c:v>6.0</c:v>
                </c:pt>
              </c:numCache>
            </c:numRef>
          </c:val>
        </c:ser>
        <c:axId val="460035864"/>
        <c:axId val="489598472"/>
      </c:barChart>
      <c:catAx>
        <c:axId val="460035864"/>
        <c:scaling>
          <c:orientation val="minMax"/>
        </c:scaling>
        <c:axPos val="b"/>
        <c:tickLblPos val="nextTo"/>
        <c:crossAx val="489598472"/>
        <c:crosses val="autoZero"/>
        <c:auto val="1"/>
        <c:lblAlgn val="ctr"/>
        <c:lblOffset val="100"/>
      </c:catAx>
      <c:valAx>
        <c:axId val="489598472"/>
        <c:scaling>
          <c:orientation val="minMax"/>
        </c:scaling>
        <c:axPos val="l"/>
        <c:numFmt formatCode="General" sourceLinked="1"/>
        <c:tickLblPos val="nextTo"/>
        <c:crossAx val="460035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41.0</c:v>
                </c:pt>
                <c:pt idx="1">
                  <c:v>5.0</c:v>
                </c:pt>
                <c:pt idx="2">
                  <c:v>3.0</c:v>
                </c:pt>
              </c:numCache>
            </c:numRef>
          </c:val>
        </c:ser>
        <c:axId val="178950440"/>
        <c:axId val="429651848"/>
      </c:barChart>
      <c:catAx>
        <c:axId val="178950440"/>
        <c:scaling>
          <c:orientation val="minMax"/>
        </c:scaling>
        <c:axPos val="b"/>
        <c:tickLblPos val="nextTo"/>
        <c:crossAx val="429651848"/>
        <c:crosses val="autoZero"/>
        <c:auto val="1"/>
        <c:lblAlgn val="ctr"/>
        <c:lblOffset val="100"/>
      </c:catAx>
      <c:valAx>
        <c:axId val="429651848"/>
        <c:scaling>
          <c:orientation val="minMax"/>
        </c:scaling>
        <c:axPos val="l"/>
        <c:numFmt formatCode="General" sourceLinked="1"/>
        <c:tickLblPos val="nextTo"/>
        <c:crossAx val="178950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5CD8B-2C52-EB43-9FDB-CE2611F0663E}" type="datetimeFigureOut">
              <a:rPr lang="en-US" smtClean="0"/>
              <a:t>12/4/13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6FC11-62C6-E441-9EC9-DEAEAA2680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“Studies</a:t>
            </a:r>
            <a:r>
              <a:rPr lang="en-US" baseline="0" dirty="0" smtClean="0"/>
              <a:t> showed that crime decreased by 21% in areas that experienced street lighting improvements”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FC11-62C6-E441-9EC9-DEAEAA2680B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149E9CF-2438-E14A-8E98-53724C97540B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D315979-E7B7-ED43-81FC-7137C7395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g-energy.com/Solar_Street_Light.cfm" TargetMode="External"/><Relationship Id="rId4" Type="http://schemas.openxmlformats.org/officeDocument/2006/relationships/hyperlink" Target="http://www.cityofoxford.org/" TargetMode="External"/><Relationship Id="rId5" Type="http://schemas.openxmlformats.org/officeDocument/2006/relationships/hyperlink" Target="http://www.campbellcollaboration.org/news_/improved_street_lighting_reduce_crime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lleges.usnews.rankingsandreviews.com/best-colleges/miami-university-oxford-710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ght-bulb-ic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0"/>
            <a:ext cx="7772400" cy="53039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53453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Light Up Oxford!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 proposal to install more lighting around the City of Oxford.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800" dirty="0" smtClean="0"/>
              <a:t>Nellie Dankmyer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Why go solar?</a:t>
            </a:r>
            <a:endParaRPr lang="en-US" sz="5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20518"/>
          <a:ext cx="8229600" cy="4715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561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</a:t>
                      </a:r>
                      <a:r>
                        <a:rPr lang="en-US" baseline="0" dirty="0" smtClean="0"/>
                        <a:t> Street Lamp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Solar Street Lamp</a:t>
                      </a:r>
                      <a:endParaRPr lang="en-US" dirty="0"/>
                    </a:p>
                  </a:txBody>
                  <a:tcPr/>
                </a:tc>
              </a:tr>
              <a:tr h="1384667">
                <a:tc>
                  <a:txBody>
                    <a:bodyPr/>
                    <a:lstStyle/>
                    <a:p>
                      <a:r>
                        <a:rPr lang="en-US" dirty="0" smtClean="0"/>
                        <a:t>Installation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installation cost due to wiring to power source and equipment</a:t>
                      </a:r>
                      <a:r>
                        <a:rPr lang="en-US" baseline="0" dirty="0" smtClean="0"/>
                        <a:t> costs.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installation cost.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384667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Cost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street lamp</a:t>
                      </a:r>
                      <a:r>
                        <a:rPr lang="en-US" baseline="0" dirty="0" smtClean="0"/>
                        <a:t> may cost between $80 to $100 each year.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natural power. </a:t>
                      </a:r>
                      <a:endParaRPr lang="en-US" dirty="0"/>
                    </a:p>
                  </a:txBody>
                  <a:tcPr/>
                </a:tc>
              </a:tr>
              <a:tr h="1384667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</a:t>
                      </a:r>
                      <a:r>
                        <a:rPr lang="en-US" baseline="0" dirty="0" smtClean="0"/>
                        <a:t> street lights consumes fossil fuel and generates pollution.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r>
                        <a:rPr lang="en-US" baseline="0" dirty="0" smtClean="0"/>
                        <a:t> green renewable energy from the sun with no pollution.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http://colleges.usnews.rankingsandreviews.com/best-colleges/miami-university-oxford-</a:t>
            </a:r>
            <a:r>
              <a:rPr lang="en-US" dirty="0" smtClean="0">
                <a:hlinkClick r:id="rId2"/>
              </a:rPr>
              <a:t>7104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http://www.gg-energy.com/</a:t>
            </a:r>
            <a:r>
              <a:rPr lang="en-US" dirty="0" smtClean="0">
                <a:hlinkClick r:id="rId3"/>
              </a:rPr>
              <a:t>Solar_Street_Light.cfm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http://www.cityofoxford.org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http://www.campbellcollaboration.org/news_/</a:t>
            </a:r>
            <a:r>
              <a:rPr lang="en-US" dirty="0" smtClean="0">
                <a:hlinkClick r:id="rId5"/>
              </a:rPr>
              <a:t>improved_street_lighting_reduce_crime.php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47488"/>
            <a:ext cx="8042276" cy="679824"/>
          </a:xfrm>
        </p:spPr>
        <p:txBody>
          <a:bodyPr/>
          <a:lstStyle/>
          <a:p>
            <a:r>
              <a:rPr lang="en-US" sz="5400" b="1" dirty="0" smtClean="0"/>
              <a:t>A Walk in my shoes…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8086"/>
            <a:ext cx="9143999" cy="964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Example of a typical walk home for a student living off campus</a:t>
            </a:r>
            <a:endParaRPr lang="en-US" sz="2000" dirty="0"/>
          </a:p>
        </p:txBody>
      </p:sp>
      <p:pic>
        <p:nvPicPr>
          <p:cNvPr id="4" name="Picture 3" descr="Screen Shot 2013-12-04 at 12.08.3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917700"/>
            <a:ext cx="9144000" cy="3837797"/>
          </a:xfrm>
          <a:prstGeom prst="rect">
            <a:avLst/>
          </a:prstGeom>
        </p:spPr>
      </p:pic>
      <p:pic>
        <p:nvPicPr>
          <p:cNvPr id="7" name="Picture 6" descr="lightbul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806" y="3014452"/>
            <a:ext cx="586647" cy="588622"/>
          </a:xfrm>
          <a:prstGeom prst="rect">
            <a:avLst/>
          </a:prstGeom>
        </p:spPr>
      </p:pic>
      <p:pic>
        <p:nvPicPr>
          <p:cNvPr id="8" name="Picture 7" descr="lightbul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006" y="3166852"/>
            <a:ext cx="586647" cy="588622"/>
          </a:xfrm>
          <a:prstGeom prst="rect">
            <a:avLst/>
          </a:prstGeom>
        </p:spPr>
      </p:pic>
      <p:pic>
        <p:nvPicPr>
          <p:cNvPr id="9" name="Picture 8" descr="lightbul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153" y="3166852"/>
            <a:ext cx="586647" cy="588622"/>
          </a:xfrm>
          <a:prstGeom prst="rect">
            <a:avLst/>
          </a:prstGeom>
        </p:spPr>
      </p:pic>
      <p:pic>
        <p:nvPicPr>
          <p:cNvPr id="10" name="Picture 9" descr="lightbul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706" y="3166852"/>
            <a:ext cx="586647" cy="588622"/>
          </a:xfrm>
          <a:prstGeom prst="rect">
            <a:avLst/>
          </a:prstGeom>
        </p:spPr>
      </p:pic>
      <p:pic>
        <p:nvPicPr>
          <p:cNvPr id="11" name="Picture 10" descr="lightbul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006" y="3166852"/>
            <a:ext cx="586647" cy="588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What is the problem?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00032"/>
            <a:ext cx="8042275" cy="341769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b="1" dirty="0" smtClean="0"/>
              <a:t>Not enough </a:t>
            </a:r>
            <a:r>
              <a:rPr lang="en-US" sz="2800" b="1" dirty="0" smtClean="0"/>
              <a:t>lighting on residential streets at night in Oxford, Ohio </a:t>
            </a:r>
          </a:p>
          <a:p>
            <a:pPr marL="850900" lvl="1" indent="-514350">
              <a:buNone/>
            </a:pPr>
            <a:r>
              <a:rPr lang="en-US" sz="2600" b="1" dirty="0" smtClean="0"/>
              <a:t>	- </a:t>
            </a:r>
            <a:r>
              <a:rPr lang="en-US" sz="2600" dirty="0" smtClean="0"/>
              <a:t>Students feel unsafe walking home at late hours</a:t>
            </a:r>
          </a:p>
          <a:p>
            <a:pPr marL="850900" lvl="1" indent="-514350">
              <a:buNone/>
            </a:pP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Crime Rate </a:t>
            </a:r>
            <a:endParaRPr lang="en-US" sz="2800" b="1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Why</a:t>
            </a:r>
            <a:r>
              <a:rPr lang="en-US" sz="5400" b="1" dirty="0" smtClean="0"/>
              <a:t> </a:t>
            </a:r>
            <a:r>
              <a:rPr lang="en-US" sz="5400" b="1" dirty="0" smtClean="0"/>
              <a:t>is this important?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26058"/>
            <a:ext cx="8042276" cy="4113644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“</a:t>
            </a:r>
            <a:r>
              <a:rPr lang="en-US" sz="2800" dirty="0" smtClean="0"/>
              <a:t>Miami University students make up nearly half of the population of the 6-square mile town of Oxford, Ohio.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600" dirty="0" smtClean="0"/>
              <a:t>52% of Miami students live off campus</a:t>
            </a:r>
          </a:p>
          <a:p>
            <a:endParaRPr lang="en-US" sz="2800" dirty="0" smtClean="0"/>
          </a:p>
          <a:p>
            <a:r>
              <a:rPr lang="en-US" sz="2800" dirty="0" smtClean="0"/>
              <a:t>Safety of students</a:t>
            </a:r>
          </a:p>
          <a:p>
            <a:endParaRPr lang="en-US" sz="2800" dirty="0" smtClean="0"/>
          </a:p>
          <a:p>
            <a:r>
              <a:rPr lang="en-US" sz="2800" dirty="0" smtClean="0"/>
              <a:t>Reduce crime </a:t>
            </a:r>
            <a:endParaRPr lang="en-US" sz="2600" dirty="0" smtClean="0"/>
          </a:p>
          <a:p>
            <a:endParaRPr lang="en-US" sz="2800" dirty="0" smtClean="0"/>
          </a:p>
          <a:p>
            <a:r>
              <a:rPr lang="en-US" sz="2800" dirty="0" smtClean="0"/>
              <a:t>Cut energy usage  </a:t>
            </a:r>
          </a:p>
          <a:p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527443"/>
            <a:ext cx="8042276" cy="1336956"/>
          </a:xfrm>
        </p:spPr>
        <p:txBody>
          <a:bodyPr/>
          <a:lstStyle/>
          <a:p>
            <a:r>
              <a:rPr lang="en-US" sz="4800" b="1" dirty="0" smtClean="0"/>
              <a:t>What do Miami students think?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4"/>
            <a:ext cx="8042276" cy="1336956"/>
          </a:xfrm>
        </p:spPr>
        <p:txBody>
          <a:bodyPr/>
          <a:lstStyle/>
          <a:p>
            <a:r>
              <a:rPr lang="en-US" dirty="0" smtClean="0"/>
              <a:t>Do you live on or off campus?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you ever felt unsafe when walking alone at night?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think Oxford should install more street lights?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Solution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300851"/>
          </a:xfrm>
        </p:spPr>
        <p:txBody>
          <a:bodyPr/>
          <a:lstStyle/>
          <a:p>
            <a:r>
              <a:rPr lang="en-US" sz="2800" b="1" dirty="0" smtClean="0"/>
              <a:t>Install solar powered street lights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Economically friendly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Lower costs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689</TotalTime>
  <Words>287</Words>
  <Application>Microsoft Macintosh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Light Up Oxford!</vt:lpstr>
      <vt:lpstr>A Walk in my shoes… </vt:lpstr>
      <vt:lpstr>What is the problem?</vt:lpstr>
      <vt:lpstr>Why is this important?</vt:lpstr>
      <vt:lpstr>What do Miami students think?</vt:lpstr>
      <vt:lpstr>Do you live on or off campus?</vt:lpstr>
      <vt:lpstr>Have you ever felt unsafe when walking alone at night?</vt:lpstr>
      <vt:lpstr>Do you think Oxford should install more street lights? </vt:lpstr>
      <vt:lpstr>Solution</vt:lpstr>
      <vt:lpstr>Why go solar?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Up Oxford!</dc:title>
  <dc:creator>Eleanor Dankmyer</dc:creator>
  <cp:lastModifiedBy>Eleanor Dankmyer</cp:lastModifiedBy>
  <cp:revision>4</cp:revision>
  <dcterms:created xsi:type="dcterms:W3CDTF">2013-12-04T02:04:52Z</dcterms:created>
  <dcterms:modified xsi:type="dcterms:W3CDTF">2013-12-04T12:48:28Z</dcterms:modified>
</cp:coreProperties>
</file>