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4" r:id="rId1"/>
    <p:sldMasterId id="2147484186" r:id="rId2"/>
  </p:sldMasterIdLst>
  <p:sldIdLst>
    <p:sldId id="256" r:id="rId3"/>
    <p:sldId id="257" r:id="rId4"/>
    <p:sldId id="263" r:id="rId5"/>
    <p:sldId id="264" r:id="rId6"/>
    <p:sldId id="258" r:id="rId7"/>
    <p:sldId id="260" r:id="rId8"/>
    <p:sldId id="261" r:id="rId9"/>
    <p:sldId id="262" r:id="rId10"/>
    <p:sldId id="265" r:id="rId11"/>
    <p:sldId id="268" r:id="rId12"/>
    <p:sldId id="270" r:id="rId13"/>
    <p:sldId id="269" r:id="rId14"/>
    <p:sldId id="271" r:id="rId15"/>
    <p:sldId id="272" r:id="rId16"/>
    <p:sldId id="273" r:id="rId17"/>
    <p:sldId id="267" r:id="rId18"/>
    <p:sldId id="259" r:id="rId19"/>
    <p:sldId id="274"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F466F-BDA4-4F18-9C7B-FF0A9A1B0E80}"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7322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11684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8912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E300C-6FC5-4FC3-AF1A-075E4F50620D}" type="datetime1">
              <a:rPr lang="en-US" smtClean="0"/>
              <a:pPr/>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46257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47649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10774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21772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5391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11/17/13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12281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21254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761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11/17/13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11/17/13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11/17/13</a:t>
            </a:fld>
            <a:endParaRPr lang="en-US" dirty="0"/>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11/17/13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11747424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andomfoo.net/oscon/2002/lessig/fre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Designing Presentations</a:t>
            </a:r>
            <a:endParaRPr lang="en-US" dirty="0"/>
          </a:p>
        </p:txBody>
      </p:sp>
      <p:sp>
        <p:nvSpPr>
          <p:cNvPr id="3" name="Subtitle 2"/>
          <p:cNvSpPr>
            <a:spLocks noGrp="1"/>
          </p:cNvSpPr>
          <p:nvPr>
            <p:ph type="subTitle" idx="1"/>
          </p:nvPr>
        </p:nvSpPr>
        <p:spPr/>
        <p:txBody>
          <a:bodyPr/>
          <a:lstStyle/>
          <a:p>
            <a:r>
              <a:rPr lang="en-US" dirty="0" smtClean="0"/>
              <a:t>Making the Best out of PowerPoint </a:t>
            </a:r>
            <a:endParaRPr lang="en-US" dirty="0"/>
          </a:p>
        </p:txBody>
      </p:sp>
    </p:spTree>
    <p:extLst>
      <p:ext uri="{BB962C8B-B14F-4D97-AF65-F5344CB8AC3E}">
        <p14:creationId xmlns:p14="http://schemas.microsoft.com/office/powerpoint/2010/main" val="3169568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A9A57C"/>
                </a:solidFill>
                <a:latin typeface="Century Gothic"/>
                <a:cs typeface="Century Gothic"/>
              </a:rPr>
              <a:t>5. Be </a:t>
            </a:r>
            <a:r>
              <a:rPr lang="en-US" sz="4600" spc="-100" dirty="0">
                <a:solidFill>
                  <a:srgbClr val="A9A57C"/>
                </a:solidFill>
                <a:latin typeface="Century Gothic"/>
                <a:cs typeface="Century Gothic"/>
              </a:rPr>
              <a:t>creative</a:t>
            </a:r>
            <a:r>
              <a:rPr lang="en-US" dirty="0" smtClean="0">
                <a:solidFill>
                  <a:srgbClr val="A9A57C"/>
                </a:solidFill>
                <a:latin typeface="Century Gothic"/>
                <a:cs typeface="Century Gothic"/>
              </a:rPr>
              <a:t> </a:t>
            </a:r>
            <a:endParaRPr lang="en-US" dirty="0">
              <a:solidFill>
                <a:srgbClr val="A9A57C"/>
              </a:solidFill>
              <a:latin typeface="Century Gothic"/>
              <a:cs typeface="Century Gothic"/>
            </a:endParaRPr>
          </a:p>
        </p:txBody>
      </p:sp>
      <p:sp>
        <p:nvSpPr>
          <p:cNvPr id="4" name="Oval 3"/>
          <p:cNvSpPr/>
          <p:nvPr/>
        </p:nvSpPr>
        <p:spPr>
          <a:xfrm rot="20966784">
            <a:off x="-1715449" y="2319647"/>
            <a:ext cx="7975201" cy="4920046"/>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5714" y="3084283"/>
            <a:ext cx="3487057" cy="3108544"/>
          </a:xfrm>
          <a:prstGeom prst="rect">
            <a:avLst/>
          </a:prstGeom>
          <a:noFill/>
        </p:spPr>
        <p:txBody>
          <a:bodyPr wrap="square" rtlCol="0">
            <a:spAutoFit/>
          </a:bodyPr>
          <a:lstStyle/>
          <a:p>
            <a:r>
              <a:rPr lang="en-US" sz="2800" dirty="0" smtClean="0">
                <a:solidFill>
                  <a:schemeClr val="bg1"/>
                </a:solidFill>
                <a:latin typeface="Century Gothic"/>
                <a:cs typeface="Century Gothic"/>
              </a:rPr>
              <a:t>This is a really good quote.</a:t>
            </a:r>
          </a:p>
          <a:p>
            <a:r>
              <a:rPr lang="en-US" sz="2800" dirty="0" smtClean="0">
                <a:solidFill>
                  <a:schemeClr val="bg1"/>
                </a:solidFill>
                <a:latin typeface="Century Gothic"/>
                <a:cs typeface="Century Gothic"/>
              </a:rPr>
              <a:t>No really. It’s good. Keep reading because it’s really interesting. </a:t>
            </a:r>
            <a:endParaRPr lang="en-US" sz="2800" dirty="0">
              <a:solidFill>
                <a:schemeClr val="bg1"/>
              </a:solidFill>
              <a:latin typeface="Century Gothic"/>
              <a:cs typeface="Century Gothic"/>
            </a:endParaRPr>
          </a:p>
        </p:txBody>
      </p:sp>
      <p:sp>
        <p:nvSpPr>
          <p:cNvPr id="7" name="TextBox 6"/>
          <p:cNvSpPr txBox="1"/>
          <p:nvPr/>
        </p:nvSpPr>
        <p:spPr>
          <a:xfrm>
            <a:off x="312057" y="2830623"/>
            <a:ext cx="1719943" cy="923330"/>
          </a:xfrm>
          <a:prstGeom prst="rect">
            <a:avLst/>
          </a:prstGeom>
          <a:noFill/>
        </p:spPr>
        <p:txBody>
          <a:bodyPr wrap="square" rtlCol="0">
            <a:spAutoFit/>
          </a:bodyPr>
          <a:lstStyle/>
          <a:p>
            <a:r>
              <a:rPr lang="en-US" sz="5400" dirty="0" smtClean="0">
                <a:solidFill>
                  <a:schemeClr val="bg1"/>
                </a:solidFill>
                <a:latin typeface="American Typewriter"/>
                <a:cs typeface="American Typewriter"/>
              </a:rPr>
              <a:t>“</a:t>
            </a:r>
            <a:endParaRPr lang="en-US" sz="5400" dirty="0">
              <a:solidFill>
                <a:schemeClr val="bg1"/>
              </a:solidFill>
              <a:latin typeface="American Typewriter"/>
              <a:cs typeface="American Typewriter"/>
            </a:endParaRPr>
          </a:p>
        </p:txBody>
      </p:sp>
      <p:sp>
        <p:nvSpPr>
          <p:cNvPr id="9" name="TextBox 8"/>
          <p:cNvSpPr txBox="1"/>
          <p:nvPr/>
        </p:nvSpPr>
        <p:spPr>
          <a:xfrm>
            <a:off x="2634342" y="5361830"/>
            <a:ext cx="1719943" cy="923330"/>
          </a:xfrm>
          <a:prstGeom prst="rect">
            <a:avLst/>
          </a:prstGeom>
          <a:noFill/>
        </p:spPr>
        <p:txBody>
          <a:bodyPr wrap="square" rtlCol="0">
            <a:spAutoFit/>
          </a:bodyPr>
          <a:lstStyle/>
          <a:p>
            <a:r>
              <a:rPr lang="en-US" sz="5400" dirty="0" smtClean="0">
                <a:solidFill>
                  <a:schemeClr val="bg1"/>
                </a:solidFill>
                <a:latin typeface="American Typewriter"/>
                <a:cs typeface="American Typewriter"/>
              </a:rPr>
              <a:t>”</a:t>
            </a:r>
            <a:endParaRPr lang="en-US" sz="5400" dirty="0">
              <a:solidFill>
                <a:schemeClr val="bg1"/>
              </a:solidFill>
              <a:latin typeface="American Typewriter"/>
              <a:cs typeface="American Typewriter"/>
            </a:endParaRPr>
          </a:p>
        </p:txBody>
      </p:sp>
      <p:sp>
        <p:nvSpPr>
          <p:cNvPr id="11" name="Oval 10"/>
          <p:cNvSpPr/>
          <p:nvPr/>
        </p:nvSpPr>
        <p:spPr>
          <a:xfrm rot="20666503">
            <a:off x="7124822" y="-843035"/>
            <a:ext cx="3809583" cy="3036626"/>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1693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429905"/>
            <a:ext cx="3828142" cy="2800767"/>
          </a:xfrm>
          <a:prstGeom prst="rect">
            <a:avLst/>
          </a:prstGeom>
          <a:solidFill>
            <a:schemeClr val="tx1"/>
          </a:solidFill>
        </p:spPr>
        <p:txBody>
          <a:bodyPr wrap="square" rtlCol="0">
            <a:spAutoFit/>
          </a:bodyPr>
          <a:lstStyle/>
          <a:p>
            <a:pPr algn="r"/>
            <a:r>
              <a:rPr lang="en-US" sz="4400" dirty="0" smtClean="0">
                <a:solidFill>
                  <a:schemeClr val="bg2"/>
                </a:solidFill>
                <a:latin typeface="American Typewriter"/>
                <a:cs typeface="American Typewriter"/>
              </a:rPr>
              <a:t>What sort </a:t>
            </a:r>
          </a:p>
          <a:p>
            <a:pPr algn="r"/>
            <a:r>
              <a:rPr lang="en-US" sz="4400" dirty="0" smtClean="0">
                <a:solidFill>
                  <a:schemeClr val="bg2"/>
                </a:solidFill>
                <a:latin typeface="American Typewriter"/>
                <a:cs typeface="American Typewriter"/>
              </a:rPr>
              <a:t>of effect do </a:t>
            </a:r>
          </a:p>
          <a:p>
            <a:pPr algn="r"/>
            <a:r>
              <a:rPr lang="en-US" sz="4400" dirty="0" smtClean="0">
                <a:solidFill>
                  <a:schemeClr val="bg2"/>
                </a:solidFill>
                <a:latin typeface="American Typewriter"/>
                <a:cs typeface="American Typewriter"/>
              </a:rPr>
              <a:t>you want to have? </a:t>
            </a:r>
            <a:endParaRPr lang="en-US" sz="4400" dirty="0">
              <a:solidFill>
                <a:schemeClr val="bg2"/>
              </a:solidFill>
              <a:latin typeface="American Typewriter"/>
              <a:cs typeface="American Typewriter"/>
            </a:endParaRPr>
          </a:p>
        </p:txBody>
      </p:sp>
      <p:sp>
        <p:nvSpPr>
          <p:cNvPr id="5" name="TextBox 4"/>
          <p:cNvSpPr txBox="1"/>
          <p:nvPr/>
        </p:nvSpPr>
        <p:spPr>
          <a:xfrm>
            <a:off x="762000" y="4472020"/>
            <a:ext cx="8164286" cy="769441"/>
          </a:xfrm>
          <a:prstGeom prst="rect">
            <a:avLst/>
          </a:prstGeom>
          <a:solidFill>
            <a:schemeClr val="tx1"/>
          </a:solidFill>
        </p:spPr>
        <p:txBody>
          <a:bodyPr wrap="square" rtlCol="0">
            <a:spAutoFit/>
          </a:bodyPr>
          <a:lstStyle/>
          <a:p>
            <a:pPr algn="r"/>
            <a:r>
              <a:rPr lang="en-US" sz="4400" dirty="0" smtClean="0">
                <a:solidFill>
                  <a:schemeClr val="bg2"/>
                </a:solidFill>
                <a:latin typeface="American Typewriter"/>
                <a:cs typeface="American Typewriter"/>
              </a:rPr>
              <a:t>Could this work?</a:t>
            </a:r>
          </a:p>
        </p:txBody>
      </p:sp>
    </p:spTree>
    <p:extLst>
      <p:ext uri="{BB962C8B-B14F-4D97-AF65-F5344CB8AC3E}">
        <p14:creationId xmlns:p14="http://schemas.microsoft.com/office/powerpoint/2010/main" val="10046289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Use visuals with care</a:t>
            </a:r>
            <a:endParaRPr lang="en-US" dirty="0"/>
          </a:p>
        </p:txBody>
      </p:sp>
      <p:pic>
        <p:nvPicPr>
          <p:cNvPr id="4" name="Content Placeholder 3" descr="AA049689.png"/>
          <p:cNvPicPr>
            <a:picLocks noGrp="1" noChangeAspect="1"/>
          </p:cNvPicPr>
          <p:nvPr>
            <p:ph idx="1"/>
          </p:nvPr>
        </p:nvPicPr>
        <p:blipFill>
          <a:blip r:embed="rId2">
            <a:extLst>
              <a:ext uri="{28A0092B-C50C-407E-A947-70E740481C1C}">
                <a14:useLocalDpi xmlns:a14="http://schemas.microsoft.com/office/drawing/2010/main" val="0"/>
              </a:ext>
            </a:extLst>
          </a:blip>
          <a:srcRect t="19977" b="19977"/>
          <a:stretch>
            <a:fillRect/>
          </a:stretch>
        </p:blipFill>
        <p:spPr>
          <a:xfrm>
            <a:off x="5718630" y="896975"/>
            <a:ext cx="7620000" cy="5747658"/>
          </a:xfrm>
        </p:spPr>
      </p:pic>
      <p:pic>
        <p:nvPicPr>
          <p:cNvPr id="5" name="Picture 4" descr="AA0062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287" y="2108234"/>
            <a:ext cx="2234259" cy="3334623"/>
          </a:xfrm>
          <a:prstGeom prst="rect">
            <a:avLst/>
          </a:prstGeom>
        </p:spPr>
      </p:pic>
      <p:pic>
        <p:nvPicPr>
          <p:cNvPr id="6" name="Picture 5" descr="AA02277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98" y="1417638"/>
            <a:ext cx="3121256" cy="2011747"/>
          </a:xfrm>
          <a:prstGeom prst="rect">
            <a:avLst/>
          </a:prstGeom>
        </p:spPr>
      </p:pic>
      <p:pic>
        <p:nvPicPr>
          <p:cNvPr id="7" name="Picture 6" descr="BU00529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388" y="3523377"/>
            <a:ext cx="2971899" cy="3121256"/>
          </a:xfrm>
          <a:prstGeom prst="rect">
            <a:avLst/>
          </a:prstGeom>
        </p:spPr>
      </p:pic>
    </p:spTree>
    <p:extLst>
      <p:ext uri="{BB962C8B-B14F-4D97-AF65-F5344CB8AC3E}">
        <p14:creationId xmlns:p14="http://schemas.microsoft.com/office/powerpoint/2010/main" val="38250107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Miami Professionals</a:t>
            </a:r>
            <a:endParaRPr lang="en-US" dirty="0"/>
          </a:p>
        </p:txBody>
      </p:sp>
      <p:sp>
        <p:nvSpPr>
          <p:cNvPr id="5" name="Content Placeholder 4"/>
          <p:cNvSpPr>
            <a:spLocks noGrp="1"/>
          </p:cNvSpPr>
          <p:nvPr>
            <p:ph idx="1"/>
          </p:nvPr>
        </p:nvSpPr>
        <p:spPr/>
        <p:txBody>
          <a:bodyPr>
            <a:normAutofit/>
          </a:bodyPr>
          <a:lstStyle/>
          <a:p>
            <a:r>
              <a:rPr lang="en-US" sz="3600" dirty="0" smtClean="0"/>
              <a:t>Point 1…. Yep, yep. </a:t>
            </a:r>
          </a:p>
          <a:p>
            <a:r>
              <a:rPr lang="en-US" sz="3600" dirty="0" smtClean="0"/>
              <a:t>Point 2 … more, more </a:t>
            </a:r>
          </a:p>
          <a:p>
            <a:r>
              <a:rPr lang="en-US" sz="3600" dirty="0" smtClean="0"/>
              <a:t>Point 3 … good point.</a:t>
            </a:r>
            <a:endParaRPr lang="en-US" sz="3600" dirty="0"/>
          </a:p>
        </p:txBody>
      </p:sp>
      <p:pic>
        <p:nvPicPr>
          <p:cNvPr id="6" name="Picture 5" descr="7321012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446" y="471714"/>
            <a:ext cx="2759409" cy="6132286"/>
          </a:xfrm>
          <a:prstGeom prst="rect">
            <a:avLst/>
          </a:prstGeom>
        </p:spPr>
      </p:pic>
    </p:spTree>
    <p:extLst>
      <p:ext uri="{BB962C8B-B14F-4D97-AF65-F5344CB8AC3E}">
        <p14:creationId xmlns:p14="http://schemas.microsoft.com/office/powerpoint/2010/main" val="7224535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d pic.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17634" t="6412" r="-1243" b="-6412"/>
          <a:stretch/>
        </p:blipFill>
        <p:spPr>
          <a:xfrm>
            <a:off x="-1646238" y="113846"/>
            <a:ext cx="11098213" cy="6992937"/>
          </a:xfrm>
        </p:spPr>
      </p:pic>
    </p:spTree>
    <p:extLst>
      <p:ext uri="{BB962C8B-B14F-4D97-AF65-F5344CB8AC3E}">
        <p14:creationId xmlns:p14="http://schemas.microsoft.com/office/powerpoint/2010/main" val="37055248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r-ppt-580x391.jpg"/>
          <p:cNvPicPr>
            <a:picLocks noGrp="1" noChangeAspect="1"/>
          </p:cNvPicPr>
          <p:nvPr>
            <p:ph idx="1"/>
          </p:nvPr>
        </p:nvPicPr>
        <p:blipFill>
          <a:blip r:embed="rId2">
            <a:extLst>
              <a:ext uri="{28A0092B-C50C-407E-A947-70E740481C1C}">
                <a14:useLocalDpi xmlns:a14="http://schemas.microsoft.com/office/drawing/2010/main" val="0"/>
              </a:ext>
            </a:extLst>
          </a:blip>
          <a:srcRect l="-3503" r="-3503"/>
          <a:stretch>
            <a:fillRect/>
          </a:stretch>
        </p:blipFill>
        <p:spPr>
          <a:xfrm>
            <a:off x="-489857" y="-145143"/>
            <a:ext cx="10178143" cy="7275285"/>
          </a:xfrm>
        </p:spPr>
      </p:pic>
    </p:spTree>
    <p:extLst>
      <p:ext uri="{BB962C8B-B14F-4D97-AF65-F5344CB8AC3E}">
        <p14:creationId xmlns:p14="http://schemas.microsoft.com/office/powerpoint/2010/main" val="3314691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Remember CRAP</a:t>
            </a:r>
            <a:endParaRPr lang="en-US" dirty="0"/>
          </a:p>
        </p:txBody>
      </p:sp>
      <p:sp>
        <p:nvSpPr>
          <p:cNvPr id="3" name="Content Placeholder 2"/>
          <p:cNvSpPr>
            <a:spLocks noGrp="1"/>
          </p:cNvSpPr>
          <p:nvPr>
            <p:ph idx="1"/>
          </p:nvPr>
        </p:nvSpPr>
        <p:spPr/>
        <p:txBody>
          <a:bodyPr>
            <a:normAutofit/>
          </a:bodyPr>
          <a:lstStyle/>
          <a:p>
            <a:r>
              <a:rPr lang="en-US" sz="3200" dirty="0" smtClean="0"/>
              <a:t>Contrast</a:t>
            </a:r>
          </a:p>
          <a:p>
            <a:r>
              <a:rPr lang="en-US" sz="3200" dirty="0" smtClean="0"/>
              <a:t>Repetition </a:t>
            </a:r>
          </a:p>
          <a:p>
            <a:r>
              <a:rPr lang="en-US" sz="3200" dirty="0" smtClean="0"/>
              <a:t>Alignment </a:t>
            </a:r>
          </a:p>
          <a:p>
            <a:r>
              <a:rPr lang="en-US" sz="3200" dirty="0" smtClean="0"/>
              <a:t>Proximity </a:t>
            </a:r>
            <a:endParaRPr lang="en-US" sz="3200" dirty="0"/>
          </a:p>
        </p:txBody>
      </p:sp>
    </p:spTree>
    <p:extLst>
      <p:ext uri="{BB962C8B-B14F-4D97-AF65-F5344CB8AC3E}">
        <p14:creationId xmlns:p14="http://schemas.microsoft.com/office/powerpoint/2010/main" val="22858320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a:t>
            </a:r>
            <a:endParaRPr lang="en-US" sz="3600" dirty="0"/>
          </a:p>
        </p:txBody>
      </p:sp>
      <p:sp>
        <p:nvSpPr>
          <p:cNvPr id="3" name="Content Placeholder 2"/>
          <p:cNvSpPr>
            <a:spLocks noGrp="1"/>
          </p:cNvSpPr>
          <p:nvPr>
            <p:ph idx="1"/>
          </p:nvPr>
        </p:nvSpPr>
        <p:spPr/>
        <p:txBody>
          <a:bodyPr/>
          <a:lstStyle/>
          <a:p>
            <a:r>
              <a:rPr lang="en-US" dirty="0" smtClean="0"/>
              <a:t>Let’s say I want to highlight </a:t>
            </a:r>
            <a:r>
              <a:rPr lang="en-US" dirty="0" smtClean="0">
                <a:solidFill>
                  <a:schemeClr val="accent1"/>
                </a:solidFill>
              </a:rPr>
              <a:t>important words</a:t>
            </a:r>
            <a:r>
              <a:rPr lang="en-US" dirty="0" smtClean="0"/>
              <a:t> with color—make sure to do this throughout your presentation </a:t>
            </a:r>
          </a:p>
          <a:p>
            <a:r>
              <a:rPr lang="en-US" dirty="0" smtClean="0">
                <a:latin typeface="American Typewriter"/>
                <a:cs typeface="American Typewriter"/>
              </a:rPr>
              <a:t>It’s wise to not change font style; it’s also wise to avoid making drastic changes to font size </a:t>
            </a:r>
          </a:p>
          <a:p>
            <a:endParaRPr lang="en-US" dirty="0"/>
          </a:p>
        </p:txBody>
      </p:sp>
    </p:spTree>
    <p:extLst>
      <p:ext uri="{BB962C8B-B14F-4D97-AF65-F5344CB8AC3E}">
        <p14:creationId xmlns:p14="http://schemas.microsoft.com/office/powerpoint/2010/main" val="42590769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t>
            </a:r>
            <a:endParaRPr lang="en-US" dirty="0"/>
          </a:p>
        </p:txBody>
      </p:sp>
      <p:sp>
        <p:nvSpPr>
          <p:cNvPr id="3" name="Content Placeholder 2"/>
          <p:cNvSpPr>
            <a:spLocks noGrp="1"/>
          </p:cNvSpPr>
          <p:nvPr>
            <p:ph idx="1"/>
          </p:nvPr>
        </p:nvSpPr>
        <p:spPr>
          <a:xfrm>
            <a:off x="457201" y="1600200"/>
            <a:ext cx="7307942" cy="4800600"/>
          </a:xfrm>
        </p:spPr>
        <p:txBody>
          <a:bodyPr>
            <a:normAutofit/>
          </a:bodyPr>
          <a:lstStyle/>
          <a:p>
            <a:r>
              <a:rPr lang="en-US" sz="3200" dirty="0" smtClean="0"/>
              <a:t>Think about alignment with text and visuals/graphs/textboxes </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095025548"/>
              </p:ext>
            </p:extLst>
          </p:nvPr>
        </p:nvGraphicFramePr>
        <p:xfrm>
          <a:off x="1669143" y="3050177"/>
          <a:ext cx="6096000" cy="1483360"/>
        </p:xfrm>
        <a:graphic>
          <a:graphicData uri="http://schemas.openxmlformats.org/drawingml/2006/table">
            <a:tbl>
              <a:tblPr firstRow="1" bandRow="1">
                <a:tableStyleId>{284E427A-3D55-4303-BF80-6455036E1DE7}</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25158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t>
            </a:r>
            <a:endParaRPr lang="en-US" dirty="0"/>
          </a:p>
        </p:txBody>
      </p:sp>
      <p:pic>
        <p:nvPicPr>
          <p:cNvPr id="4" name="Content Placeholder 3" descr="Screen shot 2013-11-17 at 7.34.28 PM.png"/>
          <p:cNvPicPr>
            <a:picLocks noGrp="1" noChangeAspect="1"/>
          </p:cNvPicPr>
          <p:nvPr>
            <p:ph idx="1"/>
          </p:nvPr>
        </p:nvPicPr>
        <p:blipFill>
          <a:blip r:embed="rId2">
            <a:extLst>
              <a:ext uri="{28A0092B-C50C-407E-A947-70E740481C1C}">
                <a14:useLocalDpi xmlns:a14="http://schemas.microsoft.com/office/drawing/2010/main" val="0"/>
              </a:ext>
            </a:extLst>
          </a:blip>
          <a:srcRect l="-9594" r="-9594"/>
          <a:stretch>
            <a:fillRect/>
          </a:stretch>
        </p:blipFill>
        <p:spPr/>
      </p:pic>
    </p:spTree>
    <p:extLst>
      <p:ext uri="{BB962C8B-B14F-4D97-AF65-F5344CB8AC3E}">
        <p14:creationId xmlns:p14="http://schemas.microsoft.com/office/powerpoint/2010/main" val="26606244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Overview--quick tips</a:t>
            </a:r>
            <a:endParaRPr lang="en-US" dirty="0"/>
          </a:p>
        </p:txBody>
      </p:sp>
      <p:sp>
        <p:nvSpPr>
          <p:cNvPr id="3" name="Content Placeholder 2"/>
          <p:cNvSpPr>
            <a:spLocks noGrp="1"/>
          </p:cNvSpPr>
          <p:nvPr>
            <p:ph idx="1"/>
          </p:nvPr>
        </p:nvSpPr>
        <p:spPr/>
        <p:txBody>
          <a:bodyPr>
            <a:noAutofit/>
          </a:bodyPr>
          <a:lstStyle/>
          <a:p>
            <a:pPr marL="571500" indent="-457200">
              <a:buFont typeface="+mj-lt"/>
              <a:buAutoNum type="arabicPeriod"/>
            </a:pPr>
            <a:r>
              <a:rPr lang="en-US" sz="2500" dirty="0" smtClean="0"/>
              <a:t>Keep your audience in mind </a:t>
            </a:r>
          </a:p>
          <a:p>
            <a:pPr marL="571500" indent="-457200">
              <a:buFont typeface="+mj-lt"/>
              <a:buAutoNum type="arabicPeriod"/>
            </a:pPr>
            <a:r>
              <a:rPr lang="en-US" sz="2500" dirty="0" smtClean="0"/>
              <a:t>Don’t put too much on the screen—especially large chunks of text with no breaks </a:t>
            </a:r>
          </a:p>
          <a:p>
            <a:pPr marL="571500" indent="-457200">
              <a:buFont typeface="+mj-lt"/>
              <a:buAutoNum type="arabicPeriod"/>
            </a:pPr>
            <a:r>
              <a:rPr lang="en-US" sz="2500" dirty="0" smtClean="0"/>
              <a:t>Use colors sparingly; use colors as accents </a:t>
            </a:r>
          </a:p>
          <a:p>
            <a:pPr marL="571500" indent="-457200">
              <a:buFont typeface="+mj-lt"/>
              <a:buAutoNum type="arabicPeriod"/>
            </a:pPr>
            <a:r>
              <a:rPr lang="en-US" sz="2500" dirty="0" smtClean="0"/>
              <a:t>Be strategic with animation; it should serve a purpose </a:t>
            </a:r>
          </a:p>
          <a:p>
            <a:pPr marL="571500" indent="-457200">
              <a:buFont typeface="+mj-lt"/>
              <a:buAutoNum type="arabicPeriod"/>
            </a:pPr>
            <a:r>
              <a:rPr lang="en-US" sz="2500" dirty="0" smtClean="0"/>
              <a:t>Be creative—use textboxes</a:t>
            </a:r>
            <a:r>
              <a:rPr lang="en-US" sz="2500" dirty="0"/>
              <a:t> </a:t>
            </a:r>
            <a:r>
              <a:rPr lang="en-US" sz="2500" dirty="0" smtClean="0"/>
              <a:t>and shapes to create easy-to-read and clean design </a:t>
            </a:r>
          </a:p>
          <a:p>
            <a:pPr marL="571500" indent="-457200">
              <a:buFont typeface="+mj-lt"/>
              <a:buAutoNum type="arabicPeriod"/>
            </a:pPr>
            <a:r>
              <a:rPr lang="en-US" sz="2500" dirty="0" smtClean="0"/>
              <a:t>Include only relevant images; in most cases, avoid clipart</a:t>
            </a:r>
          </a:p>
          <a:p>
            <a:pPr marL="571500" indent="-457200">
              <a:buFont typeface="+mj-lt"/>
              <a:buAutoNum type="arabicPeriod"/>
            </a:pPr>
            <a:r>
              <a:rPr lang="en-US" sz="2500" dirty="0" smtClean="0"/>
              <a:t>Don’t forget about CRAP!  </a:t>
            </a:r>
          </a:p>
        </p:txBody>
      </p:sp>
    </p:spTree>
    <p:extLst>
      <p:ext uri="{BB962C8B-B14F-4D97-AF65-F5344CB8AC3E}">
        <p14:creationId xmlns:p14="http://schemas.microsoft.com/office/powerpoint/2010/main" val="2176700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recap: </a:t>
            </a:r>
            <a:endParaRPr lang="en-US" dirty="0"/>
          </a:p>
        </p:txBody>
      </p:sp>
      <p:sp>
        <p:nvSpPr>
          <p:cNvPr id="3" name="Content Placeholder 2"/>
          <p:cNvSpPr>
            <a:spLocks noGrp="1"/>
          </p:cNvSpPr>
          <p:nvPr>
            <p:ph idx="1"/>
          </p:nvPr>
        </p:nvSpPr>
        <p:spPr/>
        <p:txBody>
          <a:bodyPr>
            <a:noAutofit/>
          </a:bodyPr>
          <a:lstStyle/>
          <a:p>
            <a:pPr marL="571500" indent="-457200">
              <a:buFont typeface="+mj-lt"/>
              <a:buAutoNum type="arabicPeriod"/>
            </a:pPr>
            <a:r>
              <a:rPr lang="en-US" sz="2500" dirty="0" smtClean="0"/>
              <a:t>Keep your audience in mind </a:t>
            </a:r>
          </a:p>
          <a:p>
            <a:pPr marL="571500" indent="-457200">
              <a:buFont typeface="+mj-lt"/>
              <a:buAutoNum type="arabicPeriod"/>
            </a:pPr>
            <a:r>
              <a:rPr lang="en-US" sz="2500" dirty="0" smtClean="0"/>
              <a:t>Don’t put too much on the screen—especially large chunks of text with no breaks </a:t>
            </a:r>
          </a:p>
          <a:p>
            <a:pPr marL="571500" indent="-457200">
              <a:buFont typeface="+mj-lt"/>
              <a:buAutoNum type="arabicPeriod"/>
            </a:pPr>
            <a:r>
              <a:rPr lang="en-US" sz="2500" dirty="0" smtClean="0"/>
              <a:t>Use colors sparingly; use colors as accents </a:t>
            </a:r>
          </a:p>
          <a:p>
            <a:pPr marL="571500" indent="-457200">
              <a:buFont typeface="+mj-lt"/>
              <a:buAutoNum type="arabicPeriod"/>
            </a:pPr>
            <a:r>
              <a:rPr lang="en-US" sz="2500" dirty="0" smtClean="0"/>
              <a:t>Be strategic with animation; it should serve a purpose </a:t>
            </a:r>
          </a:p>
          <a:p>
            <a:pPr marL="571500" indent="-457200">
              <a:buFont typeface="+mj-lt"/>
              <a:buAutoNum type="arabicPeriod"/>
            </a:pPr>
            <a:r>
              <a:rPr lang="en-US" sz="2500" dirty="0" smtClean="0"/>
              <a:t>Be creative—use textboxes</a:t>
            </a:r>
            <a:r>
              <a:rPr lang="en-US" sz="2500" dirty="0"/>
              <a:t> </a:t>
            </a:r>
            <a:r>
              <a:rPr lang="en-US" sz="2500" dirty="0" smtClean="0"/>
              <a:t>and shapes to create easy-to-read and clean design </a:t>
            </a:r>
          </a:p>
          <a:p>
            <a:pPr marL="571500" indent="-457200">
              <a:buFont typeface="+mj-lt"/>
              <a:buAutoNum type="arabicPeriod"/>
            </a:pPr>
            <a:r>
              <a:rPr lang="en-US" sz="2500" dirty="0" smtClean="0"/>
              <a:t>Include only relevant images; in most cases, avoid clipart</a:t>
            </a:r>
          </a:p>
          <a:p>
            <a:pPr marL="571500" indent="-457200">
              <a:buFont typeface="+mj-lt"/>
              <a:buAutoNum type="arabicPeriod"/>
            </a:pPr>
            <a:r>
              <a:rPr lang="en-US" sz="2500" dirty="0" smtClean="0"/>
              <a:t>Don’t forget about CRAP!  </a:t>
            </a:r>
          </a:p>
        </p:txBody>
      </p:sp>
    </p:spTree>
    <p:extLst>
      <p:ext uri="{BB962C8B-B14F-4D97-AF65-F5344CB8AC3E}">
        <p14:creationId xmlns:p14="http://schemas.microsoft.com/office/powerpoint/2010/main" val="2278382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Audience &amp; Rhetoric </a:t>
            </a:r>
            <a:endParaRPr lang="en-US" dirty="0"/>
          </a:p>
        </p:txBody>
      </p:sp>
      <p:sp>
        <p:nvSpPr>
          <p:cNvPr id="3" name="Content Placeholder 2"/>
          <p:cNvSpPr>
            <a:spLocks noGrp="1"/>
          </p:cNvSpPr>
          <p:nvPr>
            <p:ph idx="1"/>
          </p:nvPr>
        </p:nvSpPr>
        <p:spPr/>
        <p:txBody>
          <a:bodyPr>
            <a:normAutofit/>
          </a:bodyPr>
          <a:lstStyle/>
          <a:p>
            <a:r>
              <a:rPr lang="en-US" sz="2800" dirty="0" smtClean="0"/>
              <a:t>What conventions does your audience expect? </a:t>
            </a:r>
          </a:p>
          <a:p>
            <a:pPr lvl="1"/>
            <a:r>
              <a:rPr lang="en-US" sz="2600" dirty="0" smtClean="0"/>
              <a:t>A clean PowerPoint with bullets or something more creative? </a:t>
            </a:r>
          </a:p>
          <a:p>
            <a:pPr lvl="1"/>
            <a:r>
              <a:rPr lang="en-US" sz="2400" dirty="0">
                <a:hlinkClick r:id="rId2"/>
              </a:rPr>
              <a:t>http://randomfoo.net/oscon/2002/lessig/</a:t>
            </a:r>
            <a:r>
              <a:rPr lang="en-US" sz="2400" dirty="0" smtClean="0">
                <a:hlinkClick r:id="rId2"/>
              </a:rPr>
              <a:t>free.html</a:t>
            </a:r>
            <a:endParaRPr lang="en-US" sz="2600" dirty="0" smtClean="0"/>
          </a:p>
          <a:p>
            <a:r>
              <a:rPr lang="en-US" sz="2800" dirty="0" smtClean="0"/>
              <a:t>Does the </a:t>
            </a:r>
            <a:r>
              <a:rPr lang="en-US" sz="2800" dirty="0" smtClean="0">
                <a:solidFill>
                  <a:schemeClr val="accent1"/>
                </a:solidFill>
              </a:rPr>
              <a:t>content</a:t>
            </a:r>
            <a:r>
              <a:rPr lang="en-US" sz="2800" dirty="0" smtClean="0"/>
              <a:t> of your presentation </a:t>
            </a:r>
            <a:r>
              <a:rPr lang="en-US" sz="2800" dirty="0" smtClean="0">
                <a:solidFill>
                  <a:srgbClr val="A9A57C"/>
                </a:solidFill>
              </a:rPr>
              <a:t>match the visual display</a:t>
            </a:r>
            <a:r>
              <a:rPr lang="en-US" sz="2800" dirty="0" smtClean="0"/>
              <a:t>?</a:t>
            </a:r>
            <a:r>
              <a:rPr lang="en-US" sz="2800" dirty="0" smtClean="0">
                <a:solidFill>
                  <a:srgbClr val="A9A57C"/>
                </a:solidFill>
              </a:rPr>
              <a:t> </a:t>
            </a:r>
          </a:p>
          <a:p>
            <a:endParaRPr lang="en-US" sz="2800" dirty="0"/>
          </a:p>
          <a:p>
            <a:pPr marL="777240" lvl="2" indent="0">
              <a:buNone/>
            </a:pPr>
            <a:endParaRPr lang="en-US" sz="2400" dirty="0"/>
          </a:p>
        </p:txBody>
      </p:sp>
    </p:spTree>
    <p:extLst>
      <p:ext uri="{BB962C8B-B14F-4D97-AF65-F5344CB8AC3E}">
        <p14:creationId xmlns:p14="http://schemas.microsoft.com/office/powerpoint/2010/main" val="813192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d match.jpg"/>
          <p:cNvPicPr>
            <a:picLocks noGrp="1" noChangeAspect="1"/>
          </p:cNvPicPr>
          <p:nvPr>
            <p:ph idx="1"/>
          </p:nvPr>
        </p:nvPicPr>
        <p:blipFill>
          <a:blip r:embed="rId2">
            <a:extLst>
              <a:ext uri="{28A0092B-C50C-407E-A947-70E740481C1C}">
                <a14:useLocalDpi xmlns:a14="http://schemas.microsoft.com/office/drawing/2010/main" val="0"/>
              </a:ext>
            </a:extLst>
          </a:blip>
          <a:srcRect t="3670" b="3670"/>
          <a:stretch>
            <a:fillRect/>
          </a:stretch>
        </p:blipFill>
        <p:spPr>
          <a:xfrm>
            <a:off x="-122238" y="15875"/>
            <a:ext cx="9839326" cy="6842125"/>
          </a:xfrm>
        </p:spPr>
      </p:pic>
    </p:spTree>
    <p:extLst>
      <p:ext uri="{BB962C8B-B14F-4D97-AF65-F5344CB8AC3E}">
        <p14:creationId xmlns:p14="http://schemas.microsoft.com/office/powerpoint/2010/main" val="9894903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2. Don’t put too much on the screen </a:t>
            </a:r>
            <a:endParaRPr lang="en-US" sz="4000" dirty="0"/>
          </a:p>
        </p:txBody>
      </p:sp>
      <p:sp>
        <p:nvSpPr>
          <p:cNvPr id="3" name="Content Placeholder 2"/>
          <p:cNvSpPr>
            <a:spLocks noGrp="1"/>
          </p:cNvSpPr>
          <p:nvPr>
            <p:ph idx="1"/>
          </p:nvPr>
        </p:nvSpPr>
        <p:spPr/>
        <p:txBody>
          <a:bodyPr>
            <a:normAutofit/>
          </a:bodyPr>
          <a:lstStyle/>
          <a:p>
            <a:r>
              <a:rPr lang="en-US" dirty="0" smtClean="0"/>
              <a:t>Don’t write your slides as if they were full paragraphs. Your audience will get bored and it’s not pleasing to the eye to see so much text on the screen. Your audience wants the main points—not every point! If you find your bullets exceeding two lines, you might want to rethink your strategy! What I have just done is bad. Don’t be a paragraph dumper. </a:t>
            </a:r>
          </a:p>
          <a:p>
            <a:r>
              <a:rPr lang="en-US" dirty="0" smtClean="0"/>
              <a:t>What are some strategies to avoid the above problem? </a:t>
            </a:r>
            <a:endParaRPr lang="en-US" dirty="0"/>
          </a:p>
        </p:txBody>
      </p:sp>
      <p:sp>
        <p:nvSpPr>
          <p:cNvPr id="5" name="TextBox 4"/>
          <p:cNvSpPr txBox="1"/>
          <p:nvPr/>
        </p:nvSpPr>
        <p:spPr>
          <a:xfrm>
            <a:off x="457200" y="5307668"/>
            <a:ext cx="8686800" cy="1569660"/>
          </a:xfrm>
          <a:prstGeom prst="rect">
            <a:avLst/>
          </a:prstGeom>
          <a:solidFill>
            <a:schemeClr val="tx2"/>
          </a:solidFill>
        </p:spPr>
        <p:txBody>
          <a:bodyPr wrap="square" rtlCol="0">
            <a:spAutoFit/>
          </a:bodyPr>
          <a:lstStyle/>
          <a:p>
            <a:r>
              <a:rPr lang="en-US" sz="2400" dirty="0" smtClean="0">
                <a:solidFill>
                  <a:schemeClr val="bg1"/>
                </a:solidFill>
              </a:rPr>
              <a:t>• Make new slides  </a:t>
            </a:r>
          </a:p>
          <a:p>
            <a:r>
              <a:rPr lang="en-US" sz="2400" dirty="0" smtClean="0">
                <a:solidFill>
                  <a:schemeClr val="bg1"/>
                </a:solidFill>
              </a:rPr>
              <a:t>• Represent information visually </a:t>
            </a:r>
          </a:p>
          <a:p>
            <a:r>
              <a:rPr lang="en-US" sz="2400" dirty="0" smtClean="0">
                <a:solidFill>
                  <a:schemeClr val="bg1"/>
                </a:solidFill>
              </a:rPr>
              <a:t>• Include textual cues    </a:t>
            </a:r>
          </a:p>
          <a:p>
            <a:r>
              <a:rPr lang="en-US" sz="2400" dirty="0">
                <a:solidFill>
                  <a:schemeClr val="bg1"/>
                </a:solidFill>
              </a:rPr>
              <a:t>•</a:t>
            </a:r>
            <a:r>
              <a:rPr lang="en-US" sz="2400" dirty="0" smtClean="0">
                <a:solidFill>
                  <a:schemeClr val="bg1"/>
                </a:solidFill>
              </a:rPr>
              <a:t> Include white space</a:t>
            </a:r>
            <a:endParaRPr lang="en-US" sz="2400" dirty="0">
              <a:solidFill>
                <a:schemeClr val="bg1"/>
              </a:solidFill>
            </a:endParaRPr>
          </a:p>
        </p:txBody>
      </p:sp>
    </p:spTree>
    <p:extLst>
      <p:ext uri="{BB962C8B-B14F-4D97-AF65-F5344CB8AC3E}">
        <p14:creationId xmlns:p14="http://schemas.microsoft.com/office/powerpoint/2010/main" val="598854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Use colors sparingly </a:t>
            </a:r>
            <a:endParaRPr lang="en-US" dirty="0"/>
          </a:p>
        </p:txBody>
      </p:sp>
      <p:sp>
        <p:nvSpPr>
          <p:cNvPr id="3" name="Content Placeholder 2"/>
          <p:cNvSpPr>
            <a:spLocks noGrp="1"/>
          </p:cNvSpPr>
          <p:nvPr>
            <p:ph idx="1"/>
          </p:nvPr>
        </p:nvSpPr>
        <p:spPr/>
        <p:txBody>
          <a:bodyPr>
            <a:normAutofit/>
          </a:bodyPr>
          <a:lstStyle/>
          <a:p>
            <a:r>
              <a:rPr lang="en-US" sz="2800" dirty="0" smtClean="0"/>
              <a:t>Use colors for</a:t>
            </a:r>
            <a:r>
              <a:rPr lang="en-US" sz="2800" dirty="0" smtClean="0">
                <a:solidFill>
                  <a:schemeClr val="accent1"/>
                </a:solidFill>
              </a:rPr>
              <a:t> accent </a:t>
            </a:r>
          </a:p>
          <a:p>
            <a:r>
              <a:rPr lang="en-US" sz="2800" dirty="0" smtClean="0"/>
              <a:t>Keep a consistent color scheme throughout the presentation</a:t>
            </a:r>
            <a:endParaRPr lang="en-US" sz="2800" dirty="0"/>
          </a:p>
        </p:txBody>
      </p:sp>
    </p:spTree>
    <p:extLst>
      <p:ext uri="{BB962C8B-B14F-4D97-AF65-F5344CB8AC3E}">
        <p14:creationId xmlns:p14="http://schemas.microsoft.com/office/powerpoint/2010/main" val="36806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d color.jpg"/>
          <p:cNvPicPr>
            <a:picLocks noGrp="1" noChangeAspect="1"/>
          </p:cNvPicPr>
          <p:nvPr>
            <p:ph idx="1"/>
          </p:nvPr>
        </p:nvPicPr>
        <p:blipFill>
          <a:blip r:embed="rId2">
            <a:extLst>
              <a:ext uri="{28A0092B-C50C-407E-A947-70E740481C1C}">
                <a14:useLocalDpi xmlns:a14="http://schemas.microsoft.com/office/drawing/2010/main" val="0"/>
              </a:ext>
            </a:extLst>
          </a:blip>
          <a:srcRect t="8000" b="8000"/>
          <a:stretch>
            <a:fillRect/>
          </a:stretch>
        </p:blipFill>
        <p:spPr>
          <a:xfrm>
            <a:off x="0" y="0"/>
            <a:ext cx="10056320" cy="6884758"/>
          </a:xfrm>
        </p:spPr>
      </p:pic>
    </p:spTree>
    <p:extLst>
      <p:ext uri="{BB962C8B-B14F-4D97-AF65-F5344CB8AC3E}">
        <p14:creationId xmlns:p14="http://schemas.microsoft.com/office/powerpoint/2010/main" val="874678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3--color.jpg"/>
          <p:cNvPicPr>
            <a:picLocks noGrp="1" noChangeAspect="1"/>
          </p:cNvPicPr>
          <p:nvPr>
            <p:ph idx="1"/>
          </p:nvPr>
        </p:nvPicPr>
        <p:blipFill>
          <a:blip r:embed="rId2">
            <a:extLst>
              <a:ext uri="{28A0092B-C50C-407E-A947-70E740481C1C}">
                <a14:useLocalDpi xmlns:a14="http://schemas.microsoft.com/office/drawing/2010/main" val="0"/>
              </a:ext>
            </a:extLst>
          </a:blip>
          <a:srcRect t="8000" b="8000"/>
          <a:stretch>
            <a:fillRect/>
          </a:stretch>
        </p:blipFill>
        <p:spPr>
          <a:xfrm>
            <a:off x="-580067" y="-125448"/>
            <a:ext cx="9724067" cy="6983448"/>
          </a:xfrm>
        </p:spPr>
      </p:pic>
    </p:spTree>
    <p:extLst>
      <p:ext uri="{BB962C8B-B14F-4D97-AF65-F5344CB8AC3E}">
        <p14:creationId xmlns:p14="http://schemas.microsoft.com/office/powerpoint/2010/main" val="339191862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 strategic with animation</a:t>
            </a:r>
            <a:endParaRPr lang="en-US" dirty="0"/>
          </a:p>
        </p:txBody>
      </p:sp>
      <p:sp>
        <p:nvSpPr>
          <p:cNvPr id="3" name="Content Placeholder 2"/>
          <p:cNvSpPr>
            <a:spLocks noGrp="1"/>
          </p:cNvSpPr>
          <p:nvPr>
            <p:ph idx="1"/>
          </p:nvPr>
        </p:nvSpPr>
        <p:spPr>
          <a:xfrm>
            <a:off x="457200" y="1600200"/>
            <a:ext cx="7620000" cy="1252589"/>
          </a:xfrm>
        </p:spPr>
        <p:txBody>
          <a:bodyPr>
            <a:normAutofit lnSpcReduction="10000"/>
          </a:bodyPr>
          <a:lstStyle/>
          <a:p>
            <a:r>
              <a:rPr lang="en-US" sz="2800" dirty="0" smtClean="0"/>
              <a:t>Don’t use something in PowerPoint or any presentation software just because you can</a:t>
            </a:r>
          </a:p>
        </p:txBody>
      </p:sp>
      <p:sp>
        <p:nvSpPr>
          <p:cNvPr id="4" name="TextBox 3"/>
          <p:cNvSpPr txBox="1"/>
          <p:nvPr/>
        </p:nvSpPr>
        <p:spPr>
          <a:xfrm>
            <a:off x="678461" y="3030067"/>
            <a:ext cx="6210526" cy="584776"/>
          </a:xfrm>
          <a:prstGeom prst="rect">
            <a:avLst/>
          </a:prstGeom>
          <a:solidFill>
            <a:schemeClr val="tx2"/>
          </a:solidFill>
        </p:spPr>
        <p:txBody>
          <a:bodyPr wrap="square" rtlCol="0">
            <a:spAutoFit/>
          </a:bodyPr>
          <a:lstStyle/>
          <a:p>
            <a:r>
              <a:rPr lang="en-US" sz="3200" dirty="0" smtClean="0">
                <a:solidFill>
                  <a:schemeClr val="bg1"/>
                </a:solidFill>
              </a:rPr>
              <a:t>Use Animation To:</a:t>
            </a:r>
            <a:endParaRPr lang="en-US" sz="3200" dirty="0">
              <a:solidFill>
                <a:schemeClr val="bg1"/>
              </a:solidFill>
            </a:endParaRPr>
          </a:p>
        </p:txBody>
      </p:sp>
      <p:sp>
        <p:nvSpPr>
          <p:cNvPr id="5" name="TextBox 4"/>
          <p:cNvSpPr txBox="1"/>
          <p:nvPr/>
        </p:nvSpPr>
        <p:spPr>
          <a:xfrm>
            <a:off x="678461" y="3868382"/>
            <a:ext cx="3809819" cy="369332"/>
          </a:xfrm>
          <a:prstGeom prst="rect">
            <a:avLst/>
          </a:prstGeom>
          <a:solidFill>
            <a:schemeClr val="accent1"/>
          </a:solidFill>
        </p:spPr>
        <p:txBody>
          <a:bodyPr wrap="square" rtlCol="0">
            <a:spAutoFit/>
          </a:bodyPr>
          <a:lstStyle/>
          <a:p>
            <a:r>
              <a:rPr lang="en-US" dirty="0" smtClean="0">
                <a:solidFill>
                  <a:srgbClr val="FFFFFF"/>
                </a:solidFill>
              </a:rPr>
              <a:t>Create Anticipation </a:t>
            </a:r>
            <a:endParaRPr lang="en-US" dirty="0">
              <a:solidFill>
                <a:srgbClr val="FFFFFF"/>
              </a:solidFill>
            </a:endParaRPr>
          </a:p>
        </p:txBody>
      </p:sp>
      <p:sp>
        <p:nvSpPr>
          <p:cNvPr id="6" name="TextBox 5"/>
          <p:cNvSpPr txBox="1"/>
          <p:nvPr/>
        </p:nvSpPr>
        <p:spPr>
          <a:xfrm>
            <a:off x="674297" y="4386077"/>
            <a:ext cx="3809819" cy="369332"/>
          </a:xfrm>
          <a:prstGeom prst="rect">
            <a:avLst/>
          </a:prstGeom>
          <a:solidFill>
            <a:schemeClr val="accent1"/>
          </a:solidFill>
        </p:spPr>
        <p:txBody>
          <a:bodyPr wrap="square" rtlCol="0">
            <a:spAutoFit/>
          </a:bodyPr>
          <a:lstStyle/>
          <a:p>
            <a:r>
              <a:rPr lang="en-US" dirty="0" smtClean="0">
                <a:solidFill>
                  <a:srgbClr val="FFFFFF"/>
                </a:solidFill>
              </a:rPr>
              <a:t>Show a Sequence</a:t>
            </a:r>
            <a:endParaRPr lang="en-US" dirty="0">
              <a:solidFill>
                <a:srgbClr val="FFFFFF"/>
              </a:solidFill>
            </a:endParaRPr>
          </a:p>
        </p:txBody>
      </p:sp>
    </p:spTree>
    <p:extLst>
      <p:ext uri="{BB962C8B-B14F-4D97-AF65-F5344CB8AC3E}">
        <p14:creationId xmlns:p14="http://schemas.microsoft.com/office/powerpoint/2010/main" val="113004927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lapping"/>
          </p:stSnd>
        </p:sndAc>
      </p:transition>
    </mc:Choice>
    <mc:Fallback>
      <p:transition xmlns:p14="http://schemas.microsoft.com/office/powerpoint/2010/main" spd="slow">
        <p:fade/>
        <p:sndAc>
          <p:stSnd>
            <p:snd r:embed="rId2" name="Clapping"/>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579</TotalTime>
  <Words>488</Words>
  <Application>Microsoft Macintosh PowerPoint</Application>
  <PresentationFormat>On-screen Show (4:3)</PresentationFormat>
  <Paragraphs>63</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Adjacency</vt:lpstr>
      <vt:lpstr>Office Theme</vt:lpstr>
      <vt:lpstr>Designing Presentations</vt:lpstr>
      <vt:lpstr>Overview--quick tips</vt:lpstr>
      <vt:lpstr>1. Audience &amp; Rhetoric </vt:lpstr>
      <vt:lpstr>PowerPoint Presentation</vt:lpstr>
      <vt:lpstr>2. Don’t put too much on the screen </vt:lpstr>
      <vt:lpstr>3. Use colors sparingly </vt:lpstr>
      <vt:lpstr>PowerPoint Presentation</vt:lpstr>
      <vt:lpstr>PowerPoint Presentation</vt:lpstr>
      <vt:lpstr>4. Be strategic with animation</vt:lpstr>
      <vt:lpstr>5. Be creative </vt:lpstr>
      <vt:lpstr>PowerPoint Presentation</vt:lpstr>
      <vt:lpstr>6. Use visuals with care</vt:lpstr>
      <vt:lpstr>Miami Professionals</vt:lpstr>
      <vt:lpstr>PowerPoint Presentation</vt:lpstr>
      <vt:lpstr>PowerPoint Presentation</vt:lpstr>
      <vt:lpstr>7. Remember CRAP</vt:lpstr>
      <vt:lpstr>Repetition </vt:lpstr>
      <vt:lpstr>Alignment </vt:lpstr>
      <vt:lpstr>Proximity </vt:lpstr>
      <vt:lpstr>To recap: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Presentations</dc:title>
  <dc:creator>Dustin Edwards</dc:creator>
  <cp:lastModifiedBy>Dustin Edwards</cp:lastModifiedBy>
  <cp:revision>23</cp:revision>
  <dcterms:created xsi:type="dcterms:W3CDTF">2013-11-17T15:37:50Z</dcterms:created>
  <dcterms:modified xsi:type="dcterms:W3CDTF">2013-11-18T01:17:49Z</dcterms:modified>
</cp:coreProperties>
</file>