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3" r:id="rId4"/>
    <p:sldId id="260" r:id="rId5"/>
    <p:sldId id="257" r:id="rId6"/>
    <p:sldId id="258" r:id="rId7"/>
    <p:sldId id="259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FF0D-FE06-8947-A42B-E9F802D78C48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4E8F5-6422-424C-9AA5-A13351FD0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Obviously</a:t>
            </a:r>
            <a:r>
              <a:rPr lang="en-US" baseline="0" dirty="0" smtClean="0"/>
              <a:t> this is oversimplified. Camp 1: Discuss Ede and Lunsford. Camp 2: discuss </a:t>
            </a:r>
            <a:r>
              <a:rPr lang="en-US" baseline="0" dirty="0" err="1" smtClean="0"/>
              <a:t>poststructural</a:t>
            </a:r>
            <a:r>
              <a:rPr lang="en-US" baseline="0" dirty="0" smtClean="0"/>
              <a:t> theorists. Becomes troubling to discuss collaboration when such stark differences in definition exist.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E8F5-6422-424C-9AA5-A13351FD003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traditional</a:t>
            </a:r>
            <a:r>
              <a:rPr lang="en-US" baseline="0" dirty="0" smtClean="0"/>
              <a:t> terms, </a:t>
            </a:r>
            <a:r>
              <a:rPr lang="en-US" baseline="0" dirty="0" err="1" smtClean="0"/>
              <a:t>Selzer</a:t>
            </a:r>
            <a:r>
              <a:rPr lang="en-US" baseline="0" dirty="0" smtClean="0"/>
              <a:t> suggests texts are understood as self-contained artifacts. One person, the author, is the creative genius.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E8F5-6422-424C-9AA5-A13351FD003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</a:t>
            </a:r>
            <a:r>
              <a:rPr lang="en-US" dirty="0" err="1" smtClean="0"/>
              <a:t>intertextuality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4E8F5-6422-424C-9AA5-A13351FD003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6A6C0-E5B8-E142-9345-F48F2AD49522}" type="datetimeFigureOut">
              <a:rPr lang="en-US" smtClean="0"/>
              <a:pPr/>
              <a:t>3/6/11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B32F-96CB-9D43-B8F7-D0C5439AA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hyperlink" Target="http://en.wikipedia.org/wiki/Wiki%23cite_note-0" TargetMode="External"/><Relationship Id="rId12" Type="http://schemas.openxmlformats.org/officeDocument/2006/relationships/hyperlink" Target="http://en.wikipedia.org/wiki/Wiki%23cite_note-Britannica-1" TargetMode="External"/><Relationship Id="rId13" Type="http://schemas.openxmlformats.org/officeDocument/2006/relationships/hyperlink" Target="http://en.wikipedia.org/wiki/Wiki%23cite_note-urlEasy_Wiki_Hosting.2C_Scott_Hanselmans_blog.2C_and_Snagging_Screens-2" TargetMode="External"/><Relationship Id="rId14" Type="http://schemas.openxmlformats.org/officeDocument/2006/relationships/hyperlink" Target="http://en.wikipedia.org/wiki/Wiki_softwar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Wikipedia:IPA_for_English" TargetMode="External"/><Relationship Id="rId3" Type="http://schemas.openxmlformats.org/officeDocument/2006/relationships/hyperlink" Target="http://en.wikipedia.org/wiki/Wikipedia:IPA_for_English%23Key" TargetMode="External"/><Relationship Id="rId4" Type="http://schemas.openxmlformats.org/officeDocument/2006/relationships/hyperlink" Target="http://en.wikipedia.org/wiki/Wikipedia:Pronunciation_respelling_key" TargetMode="External"/><Relationship Id="rId5" Type="http://schemas.openxmlformats.org/officeDocument/2006/relationships/hyperlink" Target="http://en.wikipedia.org/wiki/Website" TargetMode="External"/><Relationship Id="rId6" Type="http://schemas.openxmlformats.org/officeDocument/2006/relationships/hyperlink" Target="http://en.wikipedia.org/wiki/Free_links" TargetMode="External"/><Relationship Id="rId7" Type="http://schemas.openxmlformats.org/officeDocument/2006/relationships/hyperlink" Target="http://en.wikipedia.org/wiki/Web_page" TargetMode="External"/><Relationship Id="rId8" Type="http://schemas.openxmlformats.org/officeDocument/2006/relationships/hyperlink" Target="http://en.wikipedia.org/wiki/Web_browser" TargetMode="External"/><Relationship Id="rId9" Type="http://schemas.openxmlformats.org/officeDocument/2006/relationships/hyperlink" Target="http://en.wikipedia.org/wiki/Markup_language" TargetMode="External"/><Relationship Id="rId10" Type="http://schemas.openxmlformats.org/officeDocument/2006/relationships/hyperlink" Target="http://en.wikipedia.org/wiki/WYSIWY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8054"/>
            <a:ext cx="3123909" cy="2972397"/>
          </a:xfrm>
        </p:spPr>
        <p:txBody>
          <a:bodyPr>
            <a:noAutofit/>
          </a:bodyPr>
          <a:lstStyle/>
          <a:p>
            <a:pPr algn="l"/>
            <a:r>
              <a:rPr lang="en-US" sz="4500" dirty="0" smtClean="0">
                <a:latin typeface="American Typewriter"/>
                <a:cs typeface="American Typewriter"/>
              </a:rPr>
              <a:t>I write these words, but do I own them?</a:t>
            </a:r>
            <a:endParaRPr lang="en-US" sz="4500" dirty="0"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580" y="4549901"/>
            <a:ext cx="7978237" cy="628054"/>
          </a:xfrm>
          <a:solidFill>
            <a:schemeClr val="tx1"/>
          </a:solidFill>
        </p:spPr>
        <p:txBody>
          <a:bodyPr anchor="t" anchorCtr="0">
            <a:normAutofit fontScale="55000" lnSpcReduction="20000"/>
          </a:bodyPr>
          <a:lstStyle/>
          <a:p>
            <a:pPr algn="l"/>
            <a:endParaRPr lang="en-US" dirty="0" smtClean="0">
              <a:solidFill>
                <a:schemeClr val="bg2"/>
              </a:solidFill>
              <a:latin typeface="American Typewriter"/>
              <a:cs typeface="American Typewriter"/>
            </a:endParaRPr>
          </a:p>
          <a:p>
            <a:pPr algn="l"/>
            <a:r>
              <a:rPr lang="en-US" dirty="0" smtClean="0">
                <a:solidFill>
                  <a:schemeClr val="bg2"/>
                </a:solidFill>
                <a:latin typeface="American Typewriter"/>
                <a:cs typeface="American Typewriter"/>
              </a:rPr>
              <a:t>Rethinking authorship in online spaces</a:t>
            </a:r>
            <a:endParaRPr lang="en-US" dirty="0">
              <a:solidFill>
                <a:schemeClr val="bg2"/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7581" y="5778094"/>
            <a:ext cx="2870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merican Typewriter"/>
                <a:cs typeface="American Typewriter"/>
              </a:rPr>
              <a:t>A lit review by: </a:t>
            </a:r>
          </a:p>
          <a:p>
            <a:r>
              <a:rPr lang="en-US" dirty="0" smtClean="0">
                <a:latin typeface="American Typewriter"/>
                <a:cs typeface="American Typewriter"/>
              </a:rPr>
              <a:t>Dustin Edwards (et. al)*</a:t>
            </a:r>
            <a:endParaRPr lang="en-US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64" y="1326983"/>
            <a:ext cx="4827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merican Typewriter"/>
                <a:cs typeface="American Typewriter"/>
              </a:rPr>
              <a:t>Epistemological tensions </a:t>
            </a:r>
            <a:endParaRPr lang="en-US" sz="2800" b="1" dirty="0">
              <a:latin typeface="American Typewriter"/>
              <a:cs typeface="American Typewri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1613" y="1326983"/>
            <a:ext cx="99767" cy="501184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EECE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3318" y="1325395"/>
            <a:ext cx="278570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84640" y="1329366"/>
            <a:ext cx="2922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“What could it mean—to have this power of language, history, and culture? to own it?</a:t>
            </a:r>
          </a:p>
          <a:p>
            <a:r>
              <a:rPr lang="en-US" sz="2400" dirty="0" err="1" smtClean="0">
                <a:latin typeface="American Typewriter"/>
                <a:cs typeface="American Typewriter"/>
              </a:rPr>
              <a:t>Bartholomae</a:t>
            </a:r>
            <a:endParaRPr lang="en-US" sz="2400" dirty="0" smtClean="0">
              <a:latin typeface="American Typewriter"/>
              <a:cs typeface="American Typewriter"/>
            </a:endParaRPr>
          </a:p>
          <a:p>
            <a:r>
              <a:rPr lang="en-US" sz="2400" dirty="0" smtClean="0">
                <a:latin typeface="American Typewriter"/>
                <a:cs typeface="American Typewriter"/>
              </a:rPr>
              <a:t>1995 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1338" y="3005081"/>
            <a:ext cx="27857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merican Typewriter"/>
                <a:cs typeface="American Typewriter"/>
              </a:rPr>
              <a:t>“Writers usually want some ‘ownership’, some say, some control over what a text means”</a:t>
            </a:r>
          </a:p>
          <a:p>
            <a:pPr algn="r"/>
            <a:r>
              <a:rPr lang="en-US" sz="2400" dirty="0" smtClean="0">
                <a:latin typeface="American Typewriter"/>
                <a:cs typeface="American Typewriter"/>
              </a:rPr>
              <a:t>Elbow</a:t>
            </a:r>
          </a:p>
          <a:p>
            <a:pPr algn="r"/>
            <a:r>
              <a:rPr lang="en-US" sz="2400" dirty="0" smtClean="0">
                <a:latin typeface="American Typewriter"/>
                <a:cs typeface="American Typewriter"/>
              </a:rPr>
              <a:t>1995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15331" y="1850203"/>
            <a:ext cx="3181709" cy="15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136" y="1720474"/>
            <a:ext cx="41785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A </a:t>
            </a:r>
            <a:r>
              <a:rPr lang="en-US" sz="2400" b="1" dirty="0" smtClean="0">
                <a:latin typeface="American Typewriter"/>
                <a:cs typeface="American Typewriter"/>
              </a:rPr>
              <a:t>wiki</a:t>
            </a:r>
            <a:r>
              <a:rPr lang="en-US" sz="2400" dirty="0" smtClean="0">
                <a:latin typeface="American Typewriter"/>
                <a:cs typeface="American Typewriter"/>
              </a:rPr>
              <a:t> ( </a:t>
            </a:r>
            <a:r>
              <a:rPr lang="en-US" sz="2400" dirty="0" smtClean="0">
                <a:latin typeface="American Typewriter"/>
                <a:cs typeface="American Typewriter"/>
                <a:hlinkClick r:id="rId2" tooltip="Wikipedia:IPA for English"/>
              </a:rPr>
              <a:t>/</a:t>
            </a:r>
            <a:r>
              <a:rPr lang="en-US" sz="2400" dirty="0" smtClean="0">
                <a:latin typeface="American Typewriter"/>
                <a:cs typeface="American Typewriter"/>
                <a:hlinkClick r:id="rId3" tooltip="Wikipedia:IPA for English"/>
              </a:rPr>
              <a:t>ˈwɪki</a:t>
            </a:r>
            <a:r>
              <a:rPr lang="en-US" sz="2400" dirty="0" smtClean="0">
                <a:latin typeface="American Typewriter"/>
                <a:cs typeface="American Typewriter"/>
                <a:hlinkClick r:id="rId2" tooltip="Wikipedia:IPA for English"/>
              </a:rPr>
              <a:t>/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r>
              <a:rPr lang="en-US" sz="2400" i="1" dirty="0" smtClean="0">
                <a:latin typeface="American Typewriter"/>
                <a:cs typeface="American Typewriter"/>
                <a:hlinkClick r:id="rId4" tooltip="Wikipedia:Pronunciation respelling key"/>
              </a:rPr>
              <a:t>WIK-ee</a:t>
            </a:r>
            <a:r>
              <a:rPr lang="en-US" sz="2400" dirty="0" smtClean="0">
                <a:latin typeface="American Typewriter"/>
                <a:cs typeface="American Typewriter"/>
              </a:rPr>
              <a:t>) is a </a:t>
            </a:r>
            <a:r>
              <a:rPr lang="en-US" sz="2400" dirty="0" smtClean="0">
                <a:latin typeface="American Typewriter"/>
                <a:cs typeface="American Typewriter"/>
                <a:hlinkClick r:id="rId5"/>
              </a:rPr>
              <a:t>website</a:t>
            </a:r>
            <a:r>
              <a:rPr lang="en-US" sz="2400" dirty="0" smtClean="0">
                <a:latin typeface="American Typewriter"/>
                <a:cs typeface="American Typewriter"/>
              </a:rPr>
              <a:t> that allows the creation and editing of any number of </a:t>
            </a:r>
            <a:r>
              <a:rPr lang="en-US" sz="2400" dirty="0" smtClean="0">
                <a:latin typeface="American Typewriter"/>
                <a:cs typeface="American Typewriter"/>
                <a:hlinkClick r:id="rId6" tooltip="Free links"/>
              </a:rPr>
              <a:t>interlinked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r>
              <a:rPr lang="en-US" sz="2400" dirty="0" smtClean="0">
                <a:latin typeface="American Typewriter"/>
                <a:cs typeface="American Typewriter"/>
                <a:hlinkClick r:id="rId7" tooltip="Web page"/>
              </a:rPr>
              <a:t>web pages</a:t>
            </a:r>
            <a:r>
              <a:rPr lang="en-US" sz="2400" dirty="0" smtClean="0">
                <a:latin typeface="American Typewriter"/>
                <a:cs typeface="American Typewriter"/>
              </a:rPr>
              <a:t> via a </a:t>
            </a:r>
            <a:r>
              <a:rPr lang="en-US" sz="2400" dirty="0" smtClean="0">
                <a:latin typeface="American Typewriter"/>
                <a:cs typeface="American Typewriter"/>
                <a:hlinkClick r:id="rId8"/>
              </a:rPr>
              <a:t>web browser</a:t>
            </a:r>
            <a:r>
              <a:rPr lang="en-US" sz="2400" dirty="0" smtClean="0">
                <a:latin typeface="American Typewriter"/>
                <a:cs typeface="American Typewriter"/>
              </a:rPr>
              <a:t> using a simplified </a:t>
            </a:r>
            <a:r>
              <a:rPr lang="en-US" sz="2400" dirty="0" smtClean="0">
                <a:latin typeface="American Typewriter"/>
                <a:cs typeface="American Typewriter"/>
                <a:hlinkClick r:id="rId9"/>
              </a:rPr>
              <a:t>markup language</a:t>
            </a:r>
            <a:r>
              <a:rPr lang="en-US" sz="2400" dirty="0" smtClean="0">
                <a:latin typeface="American Typewriter"/>
                <a:cs typeface="American Typewriter"/>
              </a:rPr>
              <a:t> or a </a:t>
            </a:r>
            <a:r>
              <a:rPr lang="en-US" sz="2400" dirty="0" smtClean="0">
                <a:latin typeface="American Typewriter"/>
                <a:cs typeface="American Typewriter"/>
                <a:hlinkClick r:id="rId10"/>
              </a:rPr>
              <a:t>WYSIWYG</a:t>
            </a:r>
            <a:r>
              <a:rPr lang="en-US" sz="2400" dirty="0" smtClean="0">
                <a:latin typeface="American Typewriter"/>
                <a:cs typeface="American Typewriter"/>
              </a:rPr>
              <a:t> text editor.</a:t>
            </a:r>
            <a:r>
              <a:rPr lang="en-US" sz="2400" baseline="30000" dirty="0" smtClean="0">
                <a:latin typeface="American Typewriter"/>
                <a:cs typeface="American Typewriter"/>
                <a:hlinkClick r:id="rId11"/>
              </a:rPr>
              <a:t>[1]</a:t>
            </a:r>
            <a:r>
              <a:rPr lang="en-US" sz="2400" baseline="30000" dirty="0" smtClean="0">
                <a:latin typeface="American Typewriter"/>
                <a:cs typeface="American Typewriter"/>
                <a:hlinkClick r:id="rId12"/>
              </a:rPr>
              <a:t>[2]</a:t>
            </a:r>
            <a:r>
              <a:rPr lang="en-US" sz="2400" baseline="30000" dirty="0" smtClean="0">
                <a:latin typeface="American Typewriter"/>
                <a:cs typeface="American Typewriter"/>
                <a:hlinkClick r:id="rId13"/>
              </a:rPr>
              <a:t>[3]</a:t>
            </a:r>
            <a:r>
              <a:rPr lang="en-US" sz="2400" dirty="0" smtClean="0">
                <a:latin typeface="American Typewriter"/>
                <a:cs typeface="American Typewriter"/>
              </a:rPr>
              <a:t> Wikis are typically powered by </a:t>
            </a:r>
            <a:r>
              <a:rPr lang="en-US" sz="2400" dirty="0" smtClean="0">
                <a:latin typeface="American Typewriter"/>
                <a:cs typeface="American Typewriter"/>
                <a:hlinkClick r:id="rId14"/>
              </a:rPr>
              <a:t>wiki software</a:t>
            </a:r>
            <a:r>
              <a:rPr lang="en-US" sz="2400" dirty="0" smtClean="0">
                <a:latin typeface="American Typewriter"/>
                <a:cs typeface="American Typewriter"/>
              </a:rPr>
              <a:t> and are often used to create collaborative works.</a:t>
            </a:r>
            <a:r>
              <a:rPr lang="en-US" sz="2400" dirty="0" smtClean="0">
                <a:latin typeface="American Typewriter"/>
                <a:cs typeface="American Typewriter"/>
              </a:rPr>
              <a:t> 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493" y="505219"/>
            <a:ext cx="495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Another complication: </a:t>
            </a:r>
            <a:r>
              <a:rPr lang="en-US" sz="2800" b="1" dirty="0" smtClean="0">
                <a:latin typeface="American Typewriter"/>
                <a:cs typeface="American Typewriter"/>
              </a:rPr>
              <a:t>technology</a:t>
            </a:r>
            <a:r>
              <a:rPr lang="en-US" sz="2800" dirty="0" smtClean="0">
                <a:latin typeface="American Typewriter"/>
                <a:cs typeface="American Typewriter"/>
              </a:rPr>
              <a:t> </a:t>
            </a:r>
            <a:endParaRPr lang="en-US" sz="28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6089" y="696385"/>
            <a:ext cx="647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merican Typewriter"/>
                <a:cs typeface="American Typewriter"/>
              </a:rPr>
              <a:t>Some (possible) answers</a:t>
            </a:r>
            <a:endParaRPr lang="en-US" sz="40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905" y="696382"/>
            <a:ext cx="5134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merican Typewriter"/>
                <a:cs typeface="American Typewriter"/>
              </a:rPr>
              <a:t>Collaborative writing:</a:t>
            </a:r>
          </a:p>
          <a:p>
            <a:r>
              <a:rPr lang="en-US" sz="3600" dirty="0" smtClean="0">
                <a:latin typeface="Arial Black"/>
                <a:cs typeface="Arial Black"/>
              </a:rPr>
              <a:t>2</a:t>
            </a:r>
            <a:r>
              <a:rPr lang="en-US" sz="3600" dirty="0" smtClean="0">
                <a:latin typeface="American Typewriter"/>
                <a:cs typeface="American Typewriter"/>
              </a:rPr>
              <a:t> schools of thought</a:t>
            </a:r>
            <a:endParaRPr lang="en-US" sz="3600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2846" y="2929886"/>
            <a:ext cx="456090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merican Typewriter"/>
                <a:cs typeface="American Typewriter"/>
              </a:rPr>
              <a:t>Collaborative writing occurs when two or more people produce a written text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88021" y="2334923"/>
            <a:ext cx="236238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FFFF"/>
                </a:solidFill>
                <a:latin typeface="American Typewriter"/>
                <a:cs typeface="American Typewriter"/>
              </a:rPr>
              <a:t>Camp</a:t>
            </a:r>
            <a:r>
              <a:rPr lang="en-US" sz="2400" dirty="0" smtClean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3000" dirty="0" smtClean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lang="en-US" sz="3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8021" y="4648376"/>
            <a:ext cx="2362385" cy="5539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Camp</a:t>
            </a:r>
            <a:r>
              <a:rPr lang="en-US" sz="3000" dirty="0" smtClean="0">
                <a:solidFill>
                  <a:schemeClr val="bg1"/>
                </a:solidFill>
                <a:latin typeface="Arial Black"/>
                <a:cs typeface="Arial Black"/>
              </a:rPr>
              <a:t> 2</a:t>
            </a:r>
            <a:endParaRPr lang="en-US" sz="30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846" y="5325269"/>
            <a:ext cx="419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writing is collaborative.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95" y="1308399"/>
            <a:ext cx="4876301" cy="4222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8296" y="2007220"/>
            <a:ext cx="3263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dirty="0" smtClean="0">
                <a:latin typeface="American Typewriter"/>
                <a:cs typeface="American Typewriter"/>
              </a:rPr>
              <a:t>The lone creative genius is a myth. </a:t>
            </a:r>
            <a:endParaRPr lang="en-US" sz="3500" dirty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6426" y="1826050"/>
            <a:ext cx="7592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merican Typewriter"/>
                <a:cs typeface="American Typewriter"/>
              </a:rPr>
              <a:t>Can we </a:t>
            </a:r>
            <a:r>
              <a:rPr lang="en-US" sz="5000" strike="sngStrike" dirty="0" smtClean="0">
                <a:latin typeface="American Typewriter"/>
                <a:cs typeface="American Typewriter"/>
              </a:rPr>
              <a:t>have</a:t>
            </a:r>
            <a:r>
              <a:rPr lang="en-US" sz="5000" dirty="0" smtClean="0">
                <a:latin typeface="American Typewriter"/>
                <a:cs typeface="American Typewriter"/>
              </a:rPr>
              <a:t> an original moment?</a:t>
            </a:r>
            <a:endParaRPr lang="en-US" sz="50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 rot="20900439">
            <a:off x="3072466" y="1256219"/>
            <a:ext cx="20346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2"/>
                </a:solidFill>
                <a:latin typeface="Handwriting - Dakota"/>
                <a:cs typeface="Handwriting - Dakota"/>
              </a:rPr>
              <a:t>Write</a:t>
            </a:r>
            <a:endParaRPr lang="en-US" sz="4400" dirty="0">
              <a:solidFill>
                <a:schemeClr val="accent2"/>
              </a:solidFill>
              <a:latin typeface="Handwriting - Dakota"/>
              <a:cs typeface="Handwriting - Dako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136" y="1160637"/>
            <a:ext cx="4978263" cy="68403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385" y="873889"/>
            <a:ext cx="222583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merican Typewriter"/>
                <a:cs typeface="American Typewriter"/>
              </a:rPr>
              <a:t>Capitalistic and Romantic notions say:</a:t>
            </a:r>
          </a:p>
          <a:p>
            <a:endParaRPr lang="en-US" sz="2800" dirty="0">
              <a:latin typeface="American Typewriter"/>
              <a:cs typeface="American Typewriter"/>
            </a:endParaRPr>
          </a:p>
          <a:p>
            <a:endParaRPr lang="en-US" sz="2800" dirty="0" smtClean="0">
              <a:latin typeface="American Typewriter"/>
              <a:cs typeface="American Typewriter"/>
            </a:endParaRPr>
          </a:p>
          <a:p>
            <a:r>
              <a:rPr lang="en-US" sz="4000" b="1" dirty="0" smtClean="0">
                <a:latin typeface="American Typewriter"/>
                <a:cs typeface="American Typewriter"/>
              </a:rPr>
              <a:t>Yes</a:t>
            </a:r>
            <a:r>
              <a:rPr lang="en-US" sz="2800" dirty="0" smtClean="0">
                <a:latin typeface="American Typewriter"/>
                <a:cs typeface="American Typewriter"/>
              </a:rPr>
              <a:t>, of course. </a:t>
            </a:r>
          </a:p>
          <a:p>
            <a:endParaRPr lang="en-US" sz="2800" dirty="0" smtClean="0"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561" y="1215264"/>
            <a:ext cx="315439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smtClean="0">
                <a:latin typeface="American Typewriter"/>
                <a:cs typeface="American Typewriter"/>
              </a:rPr>
              <a:t>Many </a:t>
            </a:r>
            <a:r>
              <a:rPr lang="en-US" sz="3500" dirty="0" err="1" smtClean="0">
                <a:latin typeface="American Typewriter"/>
                <a:cs typeface="American Typewriter"/>
              </a:rPr>
              <a:t>poststructual</a:t>
            </a:r>
            <a:r>
              <a:rPr lang="en-US" sz="3500" dirty="0" smtClean="0">
                <a:latin typeface="American Typewriter"/>
                <a:cs typeface="American Typewriter"/>
              </a:rPr>
              <a:t> theorists, however, complicate textual ownership.</a:t>
            </a:r>
            <a:endParaRPr lang="en-US" sz="3500" dirty="0">
              <a:latin typeface="American Typewriter"/>
              <a:cs typeface="American Typewrit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6959" y="2840171"/>
            <a:ext cx="4793047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“…A </a:t>
            </a:r>
            <a:r>
              <a:rPr lang="en-US" dirty="0">
                <a:solidFill>
                  <a:srgbClr val="EEECE1"/>
                </a:solidFill>
                <a:latin typeface="American Typewriter"/>
                <a:cs typeface="American Typewriter"/>
              </a:rPr>
              <a:t>text is made of multiple writings, drawn from many cultures and entering into mutual relations of dialogue, parody, contestation, but there is one place where this multiplicity is focused</a:t>
            </a:r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 and that</a:t>
            </a:r>
          </a:p>
          <a:p>
            <a:pPr algn="r"/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 </a:t>
            </a:r>
            <a:r>
              <a:rPr lang="en-US" dirty="0">
                <a:solidFill>
                  <a:srgbClr val="EEECE1"/>
                </a:solidFill>
                <a:latin typeface="American Typewriter"/>
                <a:cs typeface="American Typewriter"/>
              </a:rPr>
              <a:t>place is the reader, not, as was</a:t>
            </a:r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 </a:t>
            </a:r>
          </a:p>
          <a:p>
            <a:pPr algn="r"/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hitherto </a:t>
            </a:r>
            <a:r>
              <a:rPr lang="en-US" dirty="0">
                <a:solidFill>
                  <a:srgbClr val="EEECE1"/>
                </a:solidFill>
                <a:latin typeface="American Typewriter"/>
                <a:cs typeface="American Typewriter"/>
              </a:rPr>
              <a:t>said, the </a:t>
            </a:r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author.”</a:t>
            </a:r>
          </a:p>
          <a:p>
            <a:pPr algn="r"/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--Barthes, </a:t>
            </a:r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19</a:t>
            </a:r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68</a:t>
            </a:r>
            <a:endParaRPr lang="en-US" dirty="0">
              <a:solidFill>
                <a:srgbClr val="EEECE1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6959" y="1240619"/>
            <a:ext cx="479304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“Any text is constructed as a mosaic of quotations; any text is the absorption and </a:t>
            </a:r>
          </a:p>
          <a:p>
            <a:pPr algn="r"/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transformation of another.”</a:t>
            </a:r>
          </a:p>
          <a:p>
            <a:pPr algn="r"/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--</a:t>
            </a:r>
            <a:r>
              <a:rPr lang="en-US" dirty="0" err="1" smtClean="0">
                <a:solidFill>
                  <a:srgbClr val="EEECE1"/>
                </a:solidFill>
                <a:latin typeface="American Typewriter"/>
                <a:cs typeface="American Typewriter"/>
              </a:rPr>
              <a:t>Kristeva</a:t>
            </a:r>
            <a:r>
              <a:rPr lang="en-US" dirty="0" smtClean="0">
                <a:solidFill>
                  <a:srgbClr val="EEECE1"/>
                </a:solidFill>
                <a:latin typeface="American Typewriter"/>
                <a:cs typeface="American Typewriter"/>
              </a:rPr>
              <a:t>, 1980</a:t>
            </a:r>
            <a:endParaRPr lang="en-US" dirty="0">
              <a:solidFill>
                <a:srgbClr val="EEECE1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2350" y="996782"/>
            <a:ext cx="800206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merican Typewriter"/>
                <a:cs typeface="American Typewriter"/>
              </a:rPr>
              <a:t>Let’s consider </a:t>
            </a:r>
            <a:r>
              <a:rPr lang="en-US" sz="4000" dirty="0" err="1" smtClean="0">
                <a:latin typeface="American Typewriter"/>
                <a:cs typeface="American Typewriter"/>
              </a:rPr>
              <a:t>Kristeva’s</a:t>
            </a:r>
            <a:r>
              <a:rPr lang="en-US" sz="4000" dirty="0" smtClean="0">
                <a:latin typeface="American Typewriter"/>
                <a:cs typeface="American Typewriter"/>
              </a:rPr>
              <a:t> term, </a:t>
            </a:r>
          </a:p>
          <a:p>
            <a:r>
              <a:rPr lang="en-US" sz="4000" i="1" dirty="0" err="1" smtClean="0">
                <a:latin typeface="American Typewriter"/>
                <a:cs typeface="American Typewriter"/>
              </a:rPr>
              <a:t>intertextuality</a:t>
            </a:r>
            <a:r>
              <a:rPr lang="en-US" sz="4000" dirty="0" smtClean="0">
                <a:latin typeface="American Typewriter"/>
                <a:cs typeface="American Typewriter"/>
              </a:rPr>
              <a:t>. </a:t>
            </a:r>
          </a:p>
          <a:p>
            <a:endParaRPr lang="en-US" sz="2500" dirty="0" smtClean="0">
              <a:latin typeface="American Typewriter"/>
              <a:cs typeface="American Typewriter"/>
            </a:endParaRPr>
          </a:p>
          <a:p>
            <a:endParaRPr lang="en-US" sz="2500" dirty="0" smtClean="0">
              <a:latin typeface="American Typewriter"/>
              <a:cs typeface="American Typewriter"/>
            </a:endParaRPr>
          </a:p>
          <a:p>
            <a:r>
              <a:rPr lang="en-US" sz="2500" dirty="0" smtClean="0">
                <a:latin typeface="American Typewriter"/>
                <a:cs typeface="American Typewriter"/>
              </a:rPr>
              <a:t>Discourse is an </a:t>
            </a:r>
            <a:r>
              <a:rPr lang="en-US" sz="2500" i="1" dirty="0" smtClean="0">
                <a:latin typeface="American Typewriter"/>
                <a:cs typeface="American Typewriter"/>
              </a:rPr>
              <a:t>interaction </a:t>
            </a:r>
            <a:r>
              <a:rPr lang="en-US" sz="2500" dirty="0" smtClean="0">
                <a:latin typeface="American Typewriter"/>
                <a:cs typeface="American Typewriter"/>
              </a:rPr>
              <a:t>among writers,</a:t>
            </a:r>
          </a:p>
          <a:p>
            <a:r>
              <a:rPr lang="en-US" sz="2500" dirty="0" smtClean="0">
                <a:latin typeface="American Typewriter"/>
                <a:cs typeface="American Typewriter"/>
              </a:rPr>
              <a:t>readers, and other texts (</a:t>
            </a:r>
            <a:r>
              <a:rPr lang="en-US" sz="2500" dirty="0" err="1" smtClean="0">
                <a:latin typeface="American Typewriter"/>
                <a:cs typeface="American Typewriter"/>
              </a:rPr>
              <a:t>Selzer</a:t>
            </a:r>
            <a:r>
              <a:rPr lang="en-US" sz="2500" dirty="0" smtClean="0">
                <a:latin typeface="American Typewriter"/>
                <a:cs typeface="American Typewriter"/>
              </a:rPr>
              <a:t>, 1993).</a:t>
            </a:r>
          </a:p>
          <a:p>
            <a:endParaRPr lang="en-US" sz="2500" dirty="0" smtClean="0">
              <a:latin typeface="American Typewriter"/>
              <a:cs typeface="American Typewriter"/>
            </a:endParaRPr>
          </a:p>
          <a:p>
            <a:r>
              <a:rPr lang="en-US" sz="2500" dirty="0" smtClean="0">
                <a:latin typeface="American Typewriter"/>
                <a:cs typeface="American Typewriter"/>
              </a:rPr>
              <a:t>“All texts are </a:t>
            </a:r>
            <a:r>
              <a:rPr lang="en-US" sz="2500" i="1" dirty="0" smtClean="0">
                <a:latin typeface="American Typewriter"/>
                <a:cs typeface="American Typewriter"/>
              </a:rPr>
              <a:t>interdependent</a:t>
            </a:r>
            <a:r>
              <a:rPr lang="en-US" sz="2500" dirty="0" smtClean="0">
                <a:latin typeface="American Typewriter"/>
                <a:cs typeface="American Typewriter"/>
              </a:rPr>
              <a:t>: We understand </a:t>
            </a:r>
          </a:p>
          <a:p>
            <a:r>
              <a:rPr lang="en-US" sz="2500" dirty="0" smtClean="0">
                <a:latin typeface="American Typewriter"/>
                <a:cs typeface="American Typewriter"/>
              </a:rPr>
              <a:t>a text only insofar as we understand its precursors” (Porter, 1986).</a:t>
            </a:r>
          </a:p>
          <a:p>
            <a:endParaRPr lang="en-US" sz="2500" dirty="0" smtClean="0">
              <a:latin typeface="American Typewriter"/>
              <a:cs typeface="American Typewriter"/>
            </a:endParaRPr>
          </a:p>
          <a:p>
            <a:r>
              <a:rPr lang="en-US" sz="2500" dirty="0" smtClean="0">
                <a:latin typeface="American Typewriter"/>
                <a:cs typeface="American Typewriter"/>
              </a:rPr>
              <a:t>Meaning ultimately is drawn from </a:t>
            </a:r>
          </a:p>
          <a:p>
            <a:r>
              <a:rPr lang="en-US" sz="2500" dirty="0" smtClean="0">
                <a:latin typeface="American Typewriter"/>
                <a:cs typeface="American Typewriter"/>
              </a:rPr>
              <a:t>the </a:t>
            </a:r>
            <a:r>
              <a:rPr lang="en-US" sz="2500" i="1" dirty="0" smtClean="0">
                <a:latin typeface="American Typewriter"/>
                <a:cs typeface="American Typewriter"/>
              </a:rPr>
              <a:t>reader</a:t>
            </a:r>
            <a:r>
              <a:rPr lang="en-US" sz="2500" dirty="0" smtClean="0">
                <a:latin typeface="American Typewriter"/>
                <a:cs typeface="American Typewriter"/>
              </a:rPr>
              <a:t> (Barthes, 1968).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2496"/>
          <a:stretch>
            <a:fillRect/>
          </a:stretch>
        </p:blipFill>
        <p:spPr>
          <a:xfrm>
            <a:off x="1173711" y="681179"/>
            <a:ext cx="4969260" cy="3671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2796" y="4929304"/>
            <a:ext cx="66092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American Typewriter"/>
                <a:cs typeface="American Typewriter"/>
              </a:rPr>
              <a:t>By deconstructing the Declaration of Independence, Porter shows</a:t>
            </a:r>
          </a:p>
          <a:p>
            <a:pPr algn="r"/>
            <a:r>
              <a:rPr lang="en-US" sz="2400" dirty="0" smtClean="0">
                <a:latin typeface="American Typewriter"/>
                <a:cs typeface="American Typewriter"/>
              </a:rPr>
              <a:t>the theory of </a:t>
            </a:r>
            <a:r>
              <a:rPr lang="en-US" sz="2400" dirty="0" err="1" smtClean="0">
                <a:latin typeface="American Typewriter"/>
                <a:cs typeface="American Typewriter"/>
              </a:rPr>
              <a:t>intertextuality</a:t>
            </a:r>
            <a:r>
              <a:rPr lang="en-US" sz="2400" dirty="0" smtClean="0">
                <a:latin typeface="American Typewriter"/>
                <a:cs typeface="American Typewriter"/>
              </a:rPr>
              <a:t>.</a:t>
            </a:r>
            <a:endParaRPr lang="en-US" sz="2400" dirty="0">
              <a:latin typeface="American Typewriter"/>
              <a:cs typeface="American Typewriter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5503128" y="2430510"/>
            <a:ext cx="1502094" cy="62810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005222" y="2144219"/>
            <a:ext cx="1896789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“Life, Liberty and the pursuit of Happiness”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1092472" y="4273863"/>
            <a:ext cx="1242565" cy="39600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005222" y="3714494"/>
            <a:ext cx="1896789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Social cliché of the time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>
            <a:stCxn id="11" idx="2"/>
            <a:endCxn id="16" idx="0"/>
          </p:cNvCxnSpPr>
          <p:nvPr/>
        </p:nvCxnSpPr>
        <p:spPr>
          <a:xfrm rot="5400000">
            <a:off x="7625680" y="3386556"/>
            <a:ext cx="655875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35221" y="5093149"/>
            <a:ext cx="1896789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“…All men are created equal”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57978" y="5672432"/>
            <a:ext cx="2130243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Sentiment found in a childhood commonplace book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232010" y="5672432"/>
            <a:ext cx="225968" cy="1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9196" y="1051394"/>
            <a:ext cx="507981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00" dirty="0" smtClean="0">
                <a:latin typeface="American Typewriter"/>
                <a:cs typeface="American Typewriter"/>
              </a:rPr>
              <a:t>Still…</a:t>
            </a:r>
            <a:endParaRPr lang="en-US" sz="6800" dirty="0">
              <a:latin typeface="American Typewriter"/>
              <a:cs typeface="American Typewrite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628" y="1351790"/>
            <a:ext cx="2621845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Even Barthes who said the author is dead still has his </a:t>
            </a:r>
            <a:r>
              <a:rPr lang="en-US" sz="2400" i="1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name</a:t>
            </a:r>
            <a:r>
              <a:rPr lang="en-US" sz="2400" dirty="0" smtClean="0">
                <a:solidFill>
                  <a:schemeClr val="bg1"/>
                </a:solidFill>
                <a:latin typeface="American Typewriter"/>
                <a:cs typeface="American Typewriter"/>
              </a:rPr>
              <a:t> attributed to his essay. Clearly, authorship matters. But why? To what extent? Are notions of authorship changing? </a:t>
            </a:r>
            <a:endParaRPr lang="en-US" sz="2400" dirty="0">
              <a:solidFill>
                <a:schemeClr val="bg1"/>
              </a:solidFill>
              <a:latin typeface="American Typewriter"/>
              <a:cs typeface="American Typewrite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512</Words>
  <Application>Microsoft Macintosh PowerPoint</Application>
  <PresentationFormat>On-screen Show (4:3)</PresentationFormat>
  <Paragraphs>62</Paragraphs>
  <Slides>12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 write these words, but do I own them?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write these words, but do I own them?</dc:title>
  <dc:creator>Dustin Edwards</dc:creator>
  <cp:lastModifiedBy>Dustin Edwards</cp:lastModifiedBy>
  <cp:revision>13</cp:revision>
  <dcterms:created xsi:type="dcterms:W3CDTF">2011-03-07T00:39:01Z</dcterms:created>
  <dcterms:modified xsi:type="dcterms:W3CDTF">2011-03-07T07:36:33Z</dcterms:modified>
</cp:coreProperties>
</file>