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67" r:id="rId4"/>
    <p:sldId id="268" r:id="rId5"/>
    <p:sldId id="262" r:id="rId6"/>
    <p:sldId id="263" r:id="rId7"/>
    <p:sldId id="260" r:id="rId8"/>
    <p:sldId id="285" r:id="rId9"/>
    <p:sldId id="270" r:id="rId10"/>
    <p:sldId id="269" r:id="rId11"/>
    <p:sldId id="257" r:id="rId12"/>
    <p:sldId id="258" r:id="rId13"/>
    <p:sldId id="259" r:id="rId14"/>
    <p:sldId id="271" r:id="rId15"/>
    <p:sldId id="272" r:id="rId16"/>
    <p:sldId id="275" r:id="rId17"/>
    <p:sldId id="276" r:id="rId18"/>
    <p:sldId id="283" r:id="rId19"/>
    <p:sldId id="274" r:id="rId20"/>
    <p:sldId id="278" r:id="rId21"/>
    <p:sldId id="279" r:id="rId22"/>
    <p:sldId id="281" r:id="rId23"/>
    <p:sldId id="280" r:id="rId24"/>
    <p:sldId id="277" r:id="rId25"/>
    <p:sldId id="284" r:id="rId26"/>
    <p:sldId id="282" r:id="rId27"/>
    <p:sldId id="273" r:id="rId28"/>
    <p:sldId id="261" r:id="rId29"/>
    <p:sldId id="264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4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61F4-8E01-D64E-971B-2AD5D068B1FF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0246-5D47-9843-8BBA-91E13A297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61F4-8E01-D64E-971B-2AD5D068B1FF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0246-5D47-9843-8BBA-91E13A297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61F4-8E01-D64E-971B-2AD5D068B1FF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0246-5D47-9843-8BBA-91E13A297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61F4-8E01-D64E-971B-2AD5D068B1FF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0246-5D47-9843-8BBA-91E13A297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61F4-8E01-D64E-971B-2AD5D068B1FF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0246-5D47-9843-8BBA-91E13A297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61F4-8E01-D64E-971B-2AD5D068B1FF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0246-5D47-9843-8BBA-91E13A297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61F4-8E01-D64E-971B-2AD5D068B1FF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0246-5D47-9843-8BBA-91E13A297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61F4-8E01-D64E-971B-2AD5D068B1FF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0246-5D47-9843-8BBA-91E13A297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61F4-8E01-D64E-971B-2AD5D068B1FF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0246-5D47-9843-8BBA-91E13A297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61F4-8E01-D64E-971B-2AD5D068B1FF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0246-5D47-9843-8BBA-91E13A297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61F4-8E01-D64E-971B-2AD5D068B1FF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0246-5D47-9843-8BBA-91E13A297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C61F4-8E01-D64E-971B-2AD5D068B1FF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B0246-5D47-9843-8BBA-91E13A297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3161" y="2258222"/>
            <a:ext cx="4046944" cy="1470025"/>
          </a:xfrm>
        </p:spPr>
        <p:txBody>
          <a:bodyPr>
            <a:normAutofit fontScale="90000"/>
          </a:bodyPr>
          <a:lstStyle/>
          <a:p>
            <a:pPr algn="r"/>
            <a:r>
              <a:rPr lang="en-US" sz="6600" dirty="0" smtClean="0">
                <a:latin typeface="American Typewriter"/>
                <a:cs typeface="American Typewriter"/>
              </a:rPr>
              <a:t>Business</a:t>
            </a:r>
            <a:br>
              <a:rPr lang="en-US" sz="6600" dirty="0" smtClean="0">
                <a:latin typeface="American Typewriter"/>
                <a:cs typeface="American Typewriter"/>
              </a:rPr>
            </a:br>
            <a:r>
              <a:rPr lang="en-US" sz="6600" dirty="0" smtClean="0">
                <a:latin typeface="American Typewriter"/>
                <a:cs typeface="American Typewriter"/>
              </a:rPr>
              <a:t>Style </a:t>
            </a:r>
            <a:endParaRPr lang="en-US" sz="6600" dirty="0">
              <a:latin typeface="American Typewriter"/>
              <a:cs typeface="American Typewriter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98264" y="2260506"/>
            <a:ext cx="2414212" cy="1591462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Crafting</a:t>
            </a:r>
          </a:p>
          <a:p>
            <a:pPr algn="l"/>
            <a:r>
              <a:rPr lang="en-US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Memorable Prose</a:t>
            </a:r>
            <a:endParaRPr lang="en-US" dirty="0">
              <a:solidFill>
                <a:schemeClr val="bg1"/>
              </a:solidFill>
              <a:latin typeface="American Typewriter"/>
              <a:cs typeface="American Typewrite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56072" y="4188627"/>
            <a:ext cx="5756404" cy="923330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FFFFFF"/>
                </a:solidFill>
              </a:rPr>
              <a:t>Dustin Edwards</a:t>
            </a:r>
          </a:p>
          <a:p>
            <a:pPr algn="r"/>
            <a:r>
              <a:rPr lang="en-US" dirty="0" smtClean="0">
                <a:solidFill>
                  <a:srgbClr val="FFFFFF"/>
                </a:solidFill>
              </a:rPr>
              <a:t>September 4</a:t>
            </a:r>
          </a:p>
          <a:p>
            <a:pPr algn="r"/>
            <a:r>
              <a:rPr lang="en-US" dirty="0" smtClean="0">
                <a:solidFill>
                  <a:srgbClr val="FFFFFF"/>
                </a:solidFill>
              </a:rPr>
              <a:t>English 315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concise.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Eliminate redundant and empty words</a:t>
            </a:r>
          </a:p>
          <a:p>
            <a:r>
              <a:rPr lang="en-US" dirty="0" smtClean="0"/>
              <a:t>Replace wordy phrases with words </a:t>
            </a:r>
          </a:p>
          <a:p>
            <a:r>
              <a:rPr lang="en-US" dirty="0" smtClean="0"/>
              <a:t>Delete useless adjectives and adverbs</a:t>
            </a:r>
          </a:p>
          <a:p>
            <a:r>
              <a:rPr lang="en-US" dirty="0" smtClean="0"/>
              <a:t>Use simple and effective grammatical structures </a:t>
            </a:r>
          </a:p>
          <a:p>
            <a:r>
              <a:rPr lang="en-US" dirty="0" smtClean="0"/>
              <a:t>Use time-saving (for your reader) design choices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73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merican Typewriter"/>
                <a:cs typeface="American Typewriter"/>
              </a:rPr>
              <a:t>Eliminate redundant &amp; empty words. 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79123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Eliminate redundant words</a:t>
            </a:r>
          </a:p>
          <a:p>
            <a:pPr lvl="1"/>
            <a:r>
              <a:rPr lang="en-US" dirty="0" smtClean="0"/>
              <a:t>Bad: The advertisement was long in length.</a:t>
            </a:r>
          </a:p>
          <a:p>
            <a:pPr lvl="1"/>
            <a:r>
              <a:rPr lang="en-US" dirty="0" smtClean="0"/>
              <a:t>Better: The advertisement was long.</a:t>
            </a:r>
          </a:p>
          <a:p>
            <a:pPr lvl="1"/>
            <a:r>
              <a:rPr lang="en-US" dirty="0" smtClean="0"/>
              <a:t>Still better: The long advertisement…</a:t>
            </a:r>
          </a:p>
          <a:p>
            <a:r>
              <a:rPr lang="en-US" dirty="0" smtClean="0"/>
              <a:t>Eliminate empty words</a:t>
            </a:r>
          </a:p>
          <a:p>
            <a:pPr lvl="1"/>
            <a:r>
              <a:rPr lang="en-US" dirty="0" smtClean="0"/>
              <a:t>The housing situation can have a really significant impact on the social aspect of a student’s life.</a:t>
            </a:r>
          </a:p>
          <a:p>
            <a:pPr lvl="1"/>
            <a:r>
              <a:rPr lang="en-US" dirty="0" smtClean="0"/>
              <a:t>Housing can strongly influence a student’s social life.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5989702" y="3417957"/>
            <a:ext cx="4708525" cy="707886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Be concise. </a:t>
            </a:r>
            <a:endParaRPr lang="en-US" sz="4000" dirty="0">
              <a:solidFill>
                <a:schemeClr val="bg1"/>
              </a:solidFill>
              <a:latin typeface="American Typewriter"/>
              <a:cs typeface="American Typewrit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36324" y="4494947"/>
            <a:ext cx="1953697" cy="163121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Very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Really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Essentially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So </a:t>
            </a:r>
          </a:p>
          <a:p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09578" y="4187170"/>
            <a:ext cx="18804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Common Empty Words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Replace wordy phrases.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3161" y="1805547"/>
            <a:ext cx="390507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Wordy</a:t>
            </a:r>
          </a:p>
          <a:p>
            <a:pPr algn="r"/>
            <a:r>
              <a:rPr lang="en-US" sz="2800" dirty="0" smtClean="0"/>
              <a:t>At all times</a:t>
            </a:r>
          </a:p>
          <a:p>
            <a:pPr algn="r"/>
            <a:r>
              <a:rPr lang="en-US" sz="2800" dirty="0" smtClean="0"/>
              <a:t>At the present time</a:t>
            </a:r>
          </a:p>
          <a:p>
            <a:pPr algn="r"/>
            <a:r>
              <a:rPr lang="en-US" sz="2800" dirty="0" smtClean="0"/>
              <a:t>At that point in time</a:t>
            </a:r>
          </a:p>
          <a:p>
            <a:pPr algn="r"/>
            <a:r>
              <a:rPr lang="en-US" sz="2800" dirty="0" smtClean="0"/>
              <a:t>Due to the fact that</a:t>
            </a:r>
          </a:p>
          <a:p>
            <a:pPr algn="r"/>
            <a:r>
              <a:rPr lang="en-US" sz="2800" dirty="0" smtClean="0"/>
              <a:t>In order to</a:t>
            </a:r>
          </a:p>
          <a:p>
            <a:pPr algn="r"/>
            <a:r>
              <a:rPr lang="en-US" sz="2800" dirty="0" smtClean="0"/>
              <a:t>In spite of the fact that</a:t>
            </a:r>
          </a:p>
          <a:p>
            <a:pPr algn="r"/>
            <a:r>
              <a:rPr lang="en-US" sz="2800" dirty="0" smtClean="0"/>
              <a:t>In the event that</a:t>
            </a:r>
          </a:p>
          <a:p>
            <a:pPr algn="r"/>
            <a:r>
              <a:rPr lang="en-US" sz="2800" dirty="0" smtClean="0"/>
              <a:t>For the purpose of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149428" y="1830740"/>
            <a:ext cx="1953697" cy="39703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Concise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Always 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Now/today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Then 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Because 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To 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Although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If 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For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5989702" y="3417957"/>
            <a:ext cx="4708525" cy="707886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Be concise. </a:t>
            </a:r>
            <a:endParaRPr lang="en-US" sz="4000" dirty="0">
              <a:solidFill>
                <a:schemeClr val="bg1"/>
              </a:solidFill>
              <a:latin typeface="American Typewriter"/>
              <a:cs typeface="American Typewrit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merican Typewriter"/>
                <a:cs typeface="American Typewriter"/>
              </a:rPr>
              <a:t>Use simple grammatical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755428" cy="4525963"/>
          </a:xfrm>
        </p:spPr>
        <p:txBody>
          <a:bodyPr/>
          <a:lstStyle/>
          <a:p>
            <a:r>
              <a:rPr lang="en-US" dirty="0" smtClean="0"/>
              <a:t>Before: When she was questioned about her previous job, she seemed nervous. She also tried to change the subject</a:t>
            </a:r>
          </a:p>
          <a:p>
            <a:r>
              <a:rPr lang="en-US" dirty="0" smtClean="0"/>
              <a:t>After: When questioned about her previous job, she seemed nervous and tried to change the subject.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5826890" y="3417957"/>
            <a:ext cx="4708525" cy="707886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Be concise. </a:t>
            </a:r>
            <a:endParaRPr lang="en-US" sz="4000" dirty="0">
              <a:solidFill>
                <a:schemeClr val="bg1"/>
              </a:solidFill>
              <a:latin typeface="American Typewriter"/>
              <a:cs typeface="American Typewrit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Revise for concision. 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Look for empty</a:t>
            </a:r>
            <a:r>
              <a:rPr lang="en-US" dirty="0"/>
              <a:t> </a:t>
            </a:r>
            <a:r>
              <a:rPr lang="en-US" dirty="0" smtClean="0"/>
              <a:t>and redundant words and phrases. If possible, change them.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Note all of your adjectives and adverbs. Are they necessary? If not, delete them.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Note areas of your text that seem particularly wordy. Would these sections benefit from design changes, such as adding bullet points, numbered lists, or images/tables? If so, make (or note) design changes.</a:t>
            </a:r>
          </a:p>
        </p:txBody>
      </p:sp>
    </p:spTree>
    <p:extLst>
      <p:ext uri="{BB962C8B-B14F-4D97-AF65-F5344CB8AC3E}">
        <p14:creationId xmlns:p14="http://schemas.microsoft.com/office/powerpoint/2010/main" val="3138572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Be complete. 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Ensure writing is cohesive. </a:t>
            </a:r>
          </a:p>
          <a:p>
            <a:r>
              <a:rPr lang="en-US" dirty="0"/>
              <a:t>Ensure writing is coherent.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720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Be cohesive.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60149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Make sure the ends of sentences and beginnin</a:t>
            </a:r>
            <a:r>
              <a:rPr lang="en-US" dirty="0" smtClean="0"/>
              <a:t>gs</a:t>
            </a:r>
            <a:r>
              <a:rPr lang="en-US" dirty="0" smtClean="0"/>
              <a:t> of the sentences that follow  connect </a:t>
            </a:r>
          </a:p>
          <a:p>
            <a:pPr lvl="1"/>
            <a:r>
              <a:rPr lang="en-US" dirty="0" smtClean="0"/>
              <a:t>“Sentences are cohesive when the last few words of one set up information that appears in the first few words of the next” (Williams 58)</a:t>
            </a:r>
          </a:p>
          <a:p>
            <a:pPr lvl="1"/>
            <a:r>
              <a:rPr lang="en-US" dirty="0" smtClean="0"/>
              <a:t>Cohesion refers to how sentences fit together (the jigsaw puzzle metaphor) </a:t>
            </a:r>
          </a:p>
          <a:p>
            <a:pPr lvl="1"/>
            <a:r>
              <a:rPr lang="en-US" dirty="0" smtClean="0"/>
              <a:t>Example:</a:t>
            </a:r>
            <a:r>
              <a:rPr lang="en-US" dirty="0" smtClean="0"/>
              <a:t> At its last meeting, the ethics committee implemented a new code of conduct.  [How would we start the next sentence to maintain cohesion?]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5826890" y="3417957"/>
            <a:ext cx="4708525" cy="707886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Be complete. </a:t>
            </a:r>
            <a:endParaRPr lang="en-US" sz="4000" dirty="0">
              <a:solidFill>
                <a:schemeClr val="bg1"/>
              </a:solidFill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718489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Be coherent.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60149" cy="4525963"/>
          </a:xfrm>
        </p:spPr>
        <p:txBody>
          <a:bodyPr/>
          <a:lstStyle/>
          <a:p>
            <a:r>
              <a:rPr lang="en-US" dirty="0" smtClean="0"/>
              <a:t>Make sure all the sentences in a paragraph add up to an interconnected idea </a:t>
            </a:r>
          </a:p>
          <a:p>
            <a:pPr lvl="1"/>
            <a:r>
              <a:rPr lang="en-US" dirty="0" smtClean="0"/>
              <a:t>“Think of coherence as seeing what all the sentences in a piece of writing add up to, the way all the pieces in a puzzle add up to the picture on the box” (Williams 60)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5826890" y="3417957"/>
            <a:ext cx="4708525" cy="707886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Be complete. </a:t>
            </a:r>
            <a:endParaRPr lang="en-US" sz="4000" dirty="0">
              <a:solidFill>
                <a:schemeClr val="bg1"/>
              </a:solidFill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935794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Revise for completeness. 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Assess your writing to make sure the beginnings of sentences are clearly connected to the ends of the sentences that came before them. In other words, revise for cohesiveness.  </a:t>
            </a:r>
          </a:p>
          <a:p>
            <a:pPr marL="514350" indent="-514350">
              <a:buAutoNum type="arabicPeriod"/>
            </a:pPr>
            <a:r>
              <a:rPr lang="en-US" dirty="0" smtClean="0"/>
              <a:t>Assess your writing to ensure your sentences add up to one central idea. In other words, revise for coherency. </a:t>
            </a:r>
          </a:p>
        </p:txBody>
      </p:sp>
    </p:spTree>
    <p:extLst>
      <p:ext uri="{BB962C8B-B14F-4D97-AF65-F5344CB8AC3E}">
        <p14:creationId xmlns:p14="http://schemas.microsoft.com/office/powerpoint/2010/main" val="1480415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Be correct. 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out for common grammar, spelling, and punctuation pitfalls </a:t>
            </a:r>
          </a:p>
          <a:p>
            <a:pPr lvl="1"/>
            <a:r>
              <a:rPr lang="en-US" dirty="0" smtClean="0"/>
              <a:t>Its, it’s</a:t>
            </a:r>
          </a:p>
          <a:p>
            <a:pPr lvl="1"/>
            <a:r>
              <a:rPr lang="en-US" dirty="0" smtClean="0"/>
              <a:t>Their, they’re, and there </a:t>
            </a:r>
          </a:p>
          <a:p>
            <a:pPr lvl="1"/>
            <a:r>
              <a:rPr lang="en-US" dirty="0" smtClean="0"/>
              <a:t>Your, </a:t>
            </a:r>
            <a:r>
              <a:rPr lang="en-US" dirty="0" smtClean="0"/>
              <a:t>you’re</a:t>
            </a:r>
            <a:endParaRPr lang="en-US" dirty="0" smtClean="0"/>
          </a:p>
          <a:p>
            <a:pPr lvl="1"/>
            <a:r>
              <a:rPr lang="en-US" dirty="0" smtClean="0"/>
              <a:t>Pronoun agreement </a:t>
            </a:r>
          </a:p>
          <a:p>
            <a:pPr lvl="1"/>
            <a:r>
              <a:rPr lang="en-US" dirty="0" smtClean="0"/>
              <a:t>Others? 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5446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Five Cs of Business Writing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303786" cy="4525963"/>
          </a:xfrm>
        </p:spPr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Clear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Concise 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Complete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Correct </a:t>
            </a:r>
          </a:p>
          <a:p>
            <a:r>
              <a:rPr lang="en-US" dirty="0">
                <a:latin typeface="American Typewriter"/>
                <a:cs typeface="American Typewriter"/>
              </a:rPr>
              <a:t>Courteous </a:t>
            </a:r>
          </a:p>
          <a:p>
            <a:endParaRPr lang="en-US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1514590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it’s, its debacle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</a:t>
            </a:r>
            <a:r>
              <a:rPr lang="en-US" u="sng" dirty="0" smtClean="0"/>
              <a:t>always</a:t>
            </a:r>
            <a:r>
              <a:rPr lang="en-US" dirty="0" smtClean="0"/>
              <a:t> means it is</a:t>
            </a:r>
          </a:p>
          <a:p>
            <a:r>
              <a:rPr lang="en-US" dirty="0" smtClean="0"/>
              <a:t>Its is possessive </a:t>
            </a:r>
          </a:p>
          <a:p>
            <a:r>
              <a:rPr lang="en-US" dirty="0" smtClean="0"/>
              <a:t>Its’ is not a word; don’t use it </a:t>
            </a:r>
            <a:r>
              <a:rPr lang="en-US" dirty="0" smtClean="0">
                <a:sym typeface="Wingdings"/>
              </a:rPr>
              <a:t>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5826890" y="3417957"/>
            <a:ext cx="4708525" cy="707886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Be correct. </a:t>
            </a:r>
            <a:endParaRPr lang="en-US" sz="4000" dirty="0">
              <a:solidFill>
                <a:schemeClr val="bg1"/>
              </a:solidFill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1036329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622" y="1600200"/>
            <a:ext cx="6781653" cy="508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691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merican Typewriter"/>
                <a:cs typeface="American Typewriter"/>
              </a:rPr>
              <a:t>They’re over there with their dogs.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266988" cy="4525963"/>
          </a:xfrm>
        </p:spPr>
        <p:txBody>
          <a:bodyPr/>
          <a:lstStyle/>
          <a:p>
            <a:r>
              <a:rPr lang="en-US" dirty="0" smtClean="0"/>
              <a:t>They’re </a:t>
            </a:r>
            <a:r>
              <a:rPr lang="en-US" u="sng" dirty="0" smtClean="0"/>
              <a:t>always </a:t>
            </a:r>
            <a:r>
              <a:rPr lang="en-US" dirty="0" smtClean="0"/>
              <a:t>means they are</a:t>
            </a:r>
          </a:p>
          <a:p>
            <a:r>
              <a:rPr lang="en-US" dirty="0" smtClean="0"/>
              <a:t>Their is possessive (their books, their </a:t>
            </a:r>
            <a:r>
              <a:rPr lang="en-US" dirty="0" smtClean="0"/>
              <a:t>pens, their meeting, etc.)</a:t>
            </a:r>
            <a:endParaRPr lang="en-US" dirty="0" smtClean="0"/>
          </a:p>
          <a:p>
            <a:r>
              <a:rPr lang="en-US" dirty="0" smtClean="0"/>
              <a:t>There indicates direction (over there) or a relation (there are several…)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5826890" y="3417957"/>
            <a:ext cx="4708525" cy="707886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Be correct. </a:t>
            </a:r>
            <a:endParaRPr lang="en-US" sz="4000" dirty="0">
              <a:solidFill>
                <a:schemeClr val="bg1"/>
              </a:solidFill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741085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You’re/Your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18047" cy="4525963"/>
          </a:xfrm>
        </p:spPr>
        <p:txBody>
          <a:bodyPr/>
          <a:lstStyle/>
          <a:p>
            <a:r>
              <a:rPr lang="en-US" dirty="0" smtClean="0"/>
              <a:t>You’re </a:t>
            </a:r>
            <a:r>
              <a:rPr lang="en-US" u="sng" dirty="0" smtClean="0"/>
              <a:t>always</a:t>
            </a:r>
            <a:r>
              <a:rPr lang="en-US" dirty="0" smtClean="0"/>
              <a:t> means you are. You’re welcome. </a:t>
            </a:r>
          </a:p>
          <a:p>
            <a:r>
              <a:rPr lang="en-US" dirty="0" smtClean="0"/>
              <a:t>Your is possessive.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5826890" y="3417957"/>
            <a:ext cx="4708525" cy="707886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Be correct. </a:t>
            </a:r>
            <a:endParaRPr lang="en-US" sz="4000" dirty="0">
              <a:solidFill>
                <a:schemeClr val="bg1"/>
              </a:solidFill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461295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Pronoun agreement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129898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student is responsible for _______ grade.</a:t>
            </a:r>
          </a:p>
          <a:p>
            <a:r>
              <a:rPr lang="en-US" dirty="0" smtClean="0"/>
              <a:t>Students are responsible for ______ grades. </a:t>
            </a:r>
          </a:p>
          <a:p>
            <a:r>
              <a:rPr lang="en-US" dirty="0" smtClean="0"/>
              <a:t>If one can excel in college, _____ can usually succeed in the workplace. </a:t>
            </a:r>
          </a:p>
          <a:p>
            <a:r>
              <a:rPr lang="en-US" dirty="0" smtClean="0"/>
              <a:t>Be aware of discriminating people based on gender </a:t>
            </a:r>
          </a:p>
          <a:p>
            <a:r>
              <a:rPr lang="en-US" dirty="0" smtClean="0"/>
              <a:t>If his or her / he or she feels clunky, make sure to alternate what pronoun you use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976429" y="5588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5826890" y="3417957"/>
            <a:ext cx="4708525" cy="707886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Be correct. </a:t>
            </a:r>
            <a:endParaRPr lang="en-US" sz="4000" dirty="0">
              <a:solidFill>
                <a:schemeClr val="bg1"/>
              </a:solidFill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413486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Other common pitfalls?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341555" cy="4525963"/>
          </a:xfrm>
        </p:spPr>
        <p:txBody>
          <a:bodyPr/>
          <a:lstStyle/>
          <a:p>
            <a:r>
              <a:rPr lang="en-US" dirty="0" smtClean="0"/>
              <a:t>Many common errors exist. Can you think of any more?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5826890" y="3417957"/>
            <a:ext cx="4708525" cy="707886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Be correct. </a:t>
            </a:r>
            <a:endParaRPr lang="en-US" sz="4000" dirty="0">
              <a:solidFill>
                <a:schemeClr val="bg1"/>
              </a:solidFill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968375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Revise for correctness. 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Look for the common pitfalls we’ve discussed. If you made errors, correct them.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812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Be courteous. 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writing reader friendly</a:t>
            </a:r>
          </a:p>
          <a:p>
            <a:r>
              <a:rPr lang="en-US" dirty="0" smtClean="0"/>
              <a:t>Build goodwill with your readers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241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merican Typewriter"/>
                <a:cs typeface="American Typewriter"/>
              </a:rPr>
              <a:t>One last thing:</a:t>
            </a:r>
            <a:br>
              <a:rPr lang="en-US" dirty="0" smtClean="0">
                <a:latin typeface="American Typewriter"/>
                <a:cs typeface="American Typewriter"/>
              </a:rPr>
            </a:br>
            <a:r>
              <a:rPr lang="en-US" dirty="0" smtClean="0">
                <a:latin typeface="American Typewriter"/>
                <a:cs typeface="American Typewriter"/>
              </a:rPr>
              <a:t>Keep it interesting.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573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Vary sentence length </a:t>
            </a:r>
          </a:p>
          <a:p>
            <a:pPr lvl="1"/>
            <a:r>
              <a:rPr lang="en-US" dirty="0" smtClean="0"/>
              <a:t>Of paragraphs, too. </a:t>
            </a:r>
          </a:p>
          <a:p>
            <a:r>
              <a:rPr lang="en-US" dirty="0" smtClean="0"/>
              <a:t>Vary openings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smtClean="0"/>
              <a:t>transitions</a:t>
            </a:r>
            <a:r>
              <a:rPr lang="en-US" dirty="0" smtClean="0"/>
              <a:t> (Ex. However, furthermore, etc.), </a:t>
            </a:r>
            <a:r>
              <a:rPr lang="en-US" b="1" dirty="0" smtClean="0"/>
              <a:t>introductory clauses </a:t>
            </a:r>
            <a:r>
              <a:rPr lang="en-US" dirty="0" smtClean="0"/>
              <a:t>(Ex. A</a:t>
            </a:r>
            <a:r>
              <a:rPr lang="en-US" i="1" dirty="0" smtClean="0"/>
              <a:t>lthough video games are marketed as fun</a:t>
            </a:r>
            <a:r>
              <a:rPr lang="en-US" dirty="0" smtClean="0"/>
              <a:t>, they can also aid in learning.), </a:t>
            </a:r>
            <a:r>
              <a:rPr lang="en-US" b="1" dirty="0" smtClean="0"/>
              <a:t>verbal phrases </a:t>
            </a:r>
            <a:r>
              <a:rPr lang="en-US" dirty="0" smtClean="0"/>
              <a:t>(Ex. </a:t>
            </a:r>
            <a:r>
              <a:rPr lang="en-US" i="1" dirty="0" smtClean="0"/>
              <a:t>Angered by gender binaries</a:t>
            </a:r>
            <a:r>
              <a:rPr lang="en-US" dirty="0" smtClean="0"/>
              <a:t>, Butler argues that gender is performance.), &amp; </a:t>
            </a:r>
            <a:r>
              <a:rPr lang="en-US" b="1" dirty="0" smtClean="0"/>
              <a:t>prepositional phrases </a:t>
            </a:r>
            <a:r>
              <a:rPr lang="en-US" dirty="0" smtClean="0"/>
              <a:t>(Ex. </a:t>
            </a:r>
            <a:r>
              <a:rPr lang="en-US" i="1" dirty="0" smtClean="0"/>
              <a:t>In addition to beginning sentences with a subject</a:t>
            </a:r>
            <a:r>
              <a:rPr lang="en-US" dirty="0" smtClean="0"/>
              <a:t>, you can also use intro phrases.)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Revise for variability. 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Look </a:t>
            </a:r>
            <a:r>
              <a:rPr lang="en-US" dirty="0"/>
              <a:t>to see if sentence length is varied. If not, try combining choppy sentences and/or eliminating wordy sentences. </a:t>
            </a:r>
          </a:p>
          <a:p>
            <a:pPr marL="514350" indent="-514350">
              <a:buAutoNum type="arabicPeriod"/>
            </a:pPr>
            <a:r>
              <a:rPr lang="en-US" dirty="0" smtClean="0"/>
              <a:t>2. </a:t>
            </a:r>
            <a:r>
              <a:rPr lang="en-US" dirty="0"/>
              <a:t>Examine the beginnings of your sentences for variability. Try using prepositional and verbal phrases, as well as transitions. 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Be clear.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57546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Have characters </a:t>
            </a:r>
          </a:p>
          <a:p>
            <a:r>
              <a:rPr lang="en-US" dirty="0" smtClean="0"/>
              <a:t>Have strong action verbs</a:t>
            </a:r>
          </a:p>
          <a:p>
            <a:r>
              <a:rPr lang="en-US" dirty="0"/>
              <a:t>Link characters to their </a:t>
            </a:r>
            <a:r>
              <a:rPr lang="en-US" dirty="0" smtClean="0"/>
              <a:t>actions</a:t>
            </a:r>
          </a:p>
          <a:p>
            <a:r>
              <a:rPr lang="en-US" dirty="0" smtClean="0"/>
              <a:t>Maintain </a:t>
            </a:r>
            <a:r>
              <a:rPr lang="en-US" dirty="0" smtClean="0"/>
              <a:t>parallelism </a:t>
            </a:r>
            <a:endParaRPr lang="en-US" dirty="0" smtClean="0"/>
          </a:p>
          <a:p>
            <a:r>
              <a:rPr lang="en-US" dirty="0" smtClean="0"/>
              <a:t>Implement design elements to achieve clarity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61276" y="1741971"/>
            <a:ext cx="2995765" cy="483209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“Have something to say, and say </a:t>
            </a:r>
            <a:r>
              <a:rPr lang="en-US" sz="3600" dirty="0" smtClean="0">
                <a:solidFill>
                  <a:schemeClr val="bg1"/>
                </a:solidFill>
              </a:rPr>
              <a:t>it as </a:t>
            </a:r>
            <a:r>
              <a:rPr lang="en-US" sz="3600" dirty="0" smtClean="0">
                <a:solidFill>
                  <a:schemeClr val="bg1"/>
                </a:solidFill>
              </a:rPr>
              <a:t>clearly as you can. That is the only secret of style.”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--Matthew Arnold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152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merican Typewriter"/>
                <a:cs typeface="American Typewriter"/>
              </a:rPr>
              <a:t>Link characters to their actions. 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92711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Have clear characters. </a:t>
            </a:r>
          </a:p>
          <a:p>
            <a:pPr lvl="1"/>
            <a:r>
              <a:rPr lang="en-US" dirty="0" smtClean="0"/>
              <a:t>Think of each sentence as having a character that performs an action</a:t>
            </a:r>
          </a:p>
          <a:p>
            <a:r>
              <a:rPr lang="en-US" dirty="0" smtClean="0"/>
              <a:t>Have strong actions. 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liminate empty verbs </a:t>
            </a:r>
          </a:p>
          <a:p>
            <a:pPr lvl="1"/>
            <a:r>
              <a:rPr lang="en-US" dirty="0" smtClean="0"/>
              <a:t>Make your strongest verbs connect to the character of your sentence </a:t>
            </a:r>
          </a:p>
          <a:p>
            <a:r>
              <a:rPr lang="en-US" dirty="0" smtClean="0"/>
              <a:t>How can we improve the below sentence?</a:t>
            </a:r>
          </a:p>
          <a:p>
            <a:pPr lvl="1" indent="-342900"/>
            <a:r>
              <a:rPr lang="en-US" dirty="0" smtClean="0"/>
              <a:t>There was a recommendation from the Efficiency Committee that indicates we no longer send print proposals to our clients.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5989702" y="3417957"/>
            <a:ext cx="4708525" cy="707886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Be clear </a:t>
            </a:r>
            <a:endParaRPr lang="en-US" sz="4000" dirty="0">
              <a:solidFill>
                <a:schemeClr val="bg1"/>
              </a:solidFill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090789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Choose Strong Verbs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43867" cy="4917604"/>
          </a:xfrm>
        </p:spPr>
        <p:txBody>
          <a:bodyPr>
            <a:normAutofit/>
          </a:bodyPr>
          <a:lstStyle/>
          <a:p>
            <a:r>
              <a:rPr lang="en-US" dirty="0" smtClean="0"/>
              <a:t>Use precise verbs</a:t>
            </a:r>
          </a:p>
          <a:p>
            <a:pPr lvl="1"/>
            <a:r>
              <a:rPr lang="en-US" dirty="0" smtClean="0"/>
              <a:t>Decide if you rely too heavily on these verbs--be, do, and have</a:t>
            </a:r>
          </a:p>
          <a:p>
            <a:r>
              <a:rPr lang="en-US" dirty="0" smtClean="0"/>
              <a:t>Avoid passive </a:t>
            </a:r>
            <a:r>
              <a:rPr lang="en-US" dirty="0" smtClean="0"/>
              <a:t>voice (</a:t>
            </a:r>
            <a:r>
              <a:rPr lang="en-US" dirty="0" smtClean="0"/>
              <a:t>often but not always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The pumps were destroyed by a surge of power. (Passive)</a:t>
            </a:r>
          </a:p>
          <a:p>
            <a:pPr lvl="1"/>
            <a:r>
              <a:rPr lang="en-US" dirty="0" smtClean="0"/>
              <a:t>A surge of power destroyed the pumps. (Active)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5989702" y="3417957"/>
            <a:ext cx="4708525" cy="707886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Be clear </a:t>
            </a:r>
            <a:endParaRPr lang="en-US" sz="4000" dirty="0">
              <a:solidFill>
                <a:schemeClr val="bg1"/>
              </a:solidFill>
              <a:latin typeface="American Typewriter"/>
              <a:cs typeface="American Typewrit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Avoid Nominalizations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92711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To nominalize means to covert a word into a noun—e.g., recommend (verb) into recommendation (noun) </a:t>
            </a:r>
          </a:p>
          <a:p>
            <a:r>
              <a:rPr lang="en-US" dirty="0" smtClean="0"/>
              <a:t>To fix this, change nominalizations </a:t>
            </a:r>
            <a:r>
              <a:rPr lang="en-US" dirty="0" smtClean="0"/>
              <a:t>to verbs</a:t>
            </a:r>
          </a:p>
          <a:p>
            <a:r>
              <a:rPr lang="en-US" dirty="0" smtClean="0"/>
              <a:t>Before: The agency conducted an investigation into the matter. </a:t>
            </a:r>
          </a:p>
          <a:p>
            <a:r>
              <a:rPr lang="en-US" dirty="0" smtClean="0"/>
              <a:t>After: The agency investigated the matter. </a:t>
            </a:r>
          </a:p>
          <a:p>
            <a:r>
              <a:rPr lang="en-US" dirty="0" smtClean="0"/>
              <a:t>Before: There is no need for our further study of the problem.</a:t>
            </a:r>
          </a:p>
          <a:p>
            <a:r>
              <a:rPr lang="en-US" dirty="0" smtClean="0"/>
              <a:t>After: We need not study this problem further.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5989702" y="3417957"/>
            <a:ext cx="4708525" cy="707886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Be clear </a:t>
            </a:r>
            <a:endParaRPr lang="en-US" sz="4000" dirty="0">
              <a:solidFill>
                <a:schemeClr val="bg1"/>
              </a:solidFill>
              <a:latin typeface="American Typewriter"/>
              <a:cs typeface="American Typewrit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Maintain Parallelism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73924" cy="4525963"/>
          </a:xfrm>
        </p:spPr>
        <p:txBody>
          <a:bodyPr/>
          <a:lstStyle/>
          <a:p>
            <a:r>
              <a:rPr lang="en-US" dirty="0" smtClean="0"/>
              <a:t>Use parallel structures in lists</a:t>
            </a:r>
          </a:p>
          <a:p>
            <a:pPr lvl="1"/>
            <a:r>
              <a:rPr lang="en-US" dirty="0" smtClean="0"/>
              <a:t>The children ran down the hill, skipped over the lawn, and into the swimming pool.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23867" y="2834265"/>
            <a:ext cx="1730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^jumped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5989702" y="3417957"/>
            <a:ext cx="4708525" cy="707886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Be clear </a:t>
            </a:r>
            <a:endParaRPr lang="en-US" sz="4000" dirty="0">
              <a:solidFill>
                <a:schemeClr val="bg1"/>
              </a:solidFill>
              <a:latin typeface="American Typewriter"/>
              <a:cs typeface="American Typewrit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merican Typewriter"/>
                <a:cs typeface="American Typewriter"/>
              </a:rPr>
              <a:t>Use design choices to make your writing clearer.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081054" cy="4525963"/>
          </a:xfrm>
        </p:spPr>
        <p:txBody>
          <a:bodyPr/>
          <a:lstStyle/>
          <a:p>
            <a:r>
              <a:rPr lang="en-US" dirty="0" smtClean="0"/>
              <a:t>Use bullets if listing items or explaining key outcomes or issues</a:t>
            </a:r>
          </a:p>
          <a:p>
            <a:r>
              <a:rPr lang="en-US" dirty="0" smtClean="0"/>
              <a:t>Use numbers if explaining a process or an order in which to do a task </a:t>
            </a:r>
          </a:p>
          <a:p>
            <a:r>
              <a:rPr lang="en-US" dirty="0" smtClean="0"/>
              <a:t>Use headings to draw clearly mark the major focuses of your writing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5989702" y="3417957"/>
            <a:ext cx="4708525" cy="707886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Be clear </a:t>
            </a:r>
            <a:endParaRPr lang="en-US" sz="4000" dirty="0">
              <a:solidFill>
                <a:schemeClr val="bg1"/>
              </a:solidFill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317606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latin typeface="American Typewriter"/>
                <a:cs typeface="American Typewriter"/>
              </a:rPr>
              <a:t>Revise for Clarity.</a:t>
            </a:r>
            <a:endParaRPr lang="en-US" sz="3800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Underline </a:t>
            </a:r>
            <a:r>
              <a:rPr lang="en-US" dirty="0"/>
              <a:t>all verbs, and look to see whether you rely too much on be, do, and have. If so</a:t>
            </a:r>
            <a:r>
              <a:rPr lang="en-US" dirty="0" smtClean="0"/>
              <a:t>, substitute them </a:t>
            </a:r>
            <a:r>
              <a:rPr lang="en-US" dirty="0"/>
              <a:t>for more </a:t>
            </a:r>
            <a:r>
              <a:rPr lang="en-US" dirty="0" smtClean="0"/>
              <a:t>specific action </a:t>
            </a:r>
            <a:r>
              <a:rPr lang="en-US" dirty="0"/>
              <a:t>verbs. </a:t>
            </a:r>
          </a:p>
          <a:p>
            <a:pPr marL="514350" indent="-514350">
              <a:buAutoNum type="arabicPeriod"/>
            </a:pPr>
            <a:r>
              <a:rPr lang="en-US" dirty="0"/>
              <a:t>Note nouns whose meaning could be expressed by a verb. Try revising using the verb instead of the noun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smtClean="0"/>
              <a:t>Assess all the </a:t>
            </a:r>
            <a:r>
              <a:rPr lang="en-US" i="1" dirty="0" smtClean="0"/>
              <a:t>lists</a:t>
            </a:r>
            <a:r>
              <a:rPr lang="en-US" dirty="0" smtClean="0"/>
              <a:t> in your writing. Make sure they maintain parallelism. </a:t>
            </a:r>
          </a:p>
          <a:p>
            <a:pPr marL="514350" indent="-514350">
              <a:buAutoNum type="arabicPeriod"/>
            </a:pPr>
            <a:r>
              <a:rPr lang="en-US" dirty="0"/>
              <a:t>I</a:t>
            </a:r>
            <a:r>
              <a:rPr lang="en-US" dirty="0" smtClean="0"/>
              <a:t>mplement design choices to make your writing clearer.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463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1309</TotalTime>
  <Words>1322</Words>
  <Application>Microsoft Macintosh PowerPoint</Application>
  <PresentationFormat>On-screen Show (4:3)</PresentationFormat>
  <Paragraphs>167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Business Style </vt:lpstr>
      <vt:lpstr>Five Cs of Business Writing</vt:lpstr>
      <vt:lpstr>Be clear.</vt:lpstr>
      <vt:lpstr>Link characters to their actions. </vt:lpstr>
      <vt:lpstr>Choose Strong Verbs</vt:lpstr>
      <vt:lpstr>Avoid Nominalizations</vt:lpstr>
      <vt:lpstr>Maintain Parallelism</vt:lpstr>
      <vt:lpstr>Use design choices to make your writing clearer.</vt:lpstr>
      <vt:lpstr>Revise for Clarity.</vt:lpstr>
      <vt:lpstr>Be concise. </vt:lpstr>
      <vt:lpstr>Eliminate redundant &amp; empty words. </vt:lpstr>
      <vt:lpstr>Replace wordy phrases.</vt:lpstr>
      <vt:lpstr>Use simple grammatical structures</vt:lpstr>
      <vt:lpstr>Revise for concision. </vt:lpstr>
      <vt:lpstr>Be complete. </vt:lpstr>
      <vt:lpstr>Be cohesive.</vt:lpstr>
      <vt:lpstr>Be coherent.</vt:lpstr>
      <vt:lpstr>Revise for completeness. </vt:lpstr>
      <vt:lpstr>Be correct. </vt:lpstr>
      <vt:lpstr>The it’s, its debacle</vt:lpstr>
      <vt:lpstr>PowerPoint Presentation</vt:lpstr>
      <vt:lpstr>They’re over there with their dogs.</vt:lpstr>
      <vt:lpstr>You’re/Your</vt:lpstr>
      <vt:lpstr>Pronoun agreement</vt:lpstr>
      <vt:lpstr>Other common pitfalls?</vt:lpstr>
      <vt:lpstr>Revise for correctness. </vt:lpstr>
      <vt:lpstr>Be courteous. </vt:lpstr>
      <vt:lpstr>One last thing: Keep it interesting.</vt:lpstr>
      <vt:lpstr>Revise for variability.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</dc:title>
  <dc:creator>Dustin Edwards</dc:creator>
  <cp:lastModifiedBy>Dustin Edwards</cp:lastModifiedBy>
  <cp:revision>36</cp:revision>
  <dcterms:created xsi:type="dcterms:W3CDTF">2012-04-13T05:28:10Z</dcterms:created>
  <dcterms:modified xsi:type="dcterms:W3CDTF">2013-09-04T00:41:18Z</dcterms:modified>
</cp:coreProperties>
</file>