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16E412-564C-5A49-8855-0FE952DFF425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815CB6-F85B-BF47-B3CB-C8C8A9DB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575575"/>
            <a:ext cx="6480048" cy="2301240"/>
          </a:xfrm>
        </p:spPr>
        <p:txBody>
          <a:bodyPr/>
          <a:lstStyle/>
          <a:p>
            <a:r>
              <a:rPr lang="en-US" dirty="0" smtClean="0"/>
              <a:t>Prisons, plagues, &amp;</a:t>
            </a:r>
            <a:br>
              <a:rPr lang="en-US" dirty="0" smtClean="0"/>
            </a:br>
            <a:r>
              <a:rPr lang="en-US" dirty="0" smtClean="0"/>
              <a:t>Momma jokes: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064" y="2575575"/>
            <a:ext cx="6480048" cy="1752600"/>
          </a:xfrm>
        </p:spPr>
        <p:txBody>
          <a:bodyPr/>
          <a:lstStyle/>
          <a:p>
            <a:r>
              <a:rPr lang="en-US" dirty="0" smtClean="0"/>
              <a:t>The Rhetoric of Online Plagiarism Tutorials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4044" y="5080011"/>
            <a:ext cx="328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Dustin Edwards</a:t>
            </a:r>
          </a:p>
          <a:p>
            <a:pPr algn="r"/>
            <a:r>
              <a:rPr lang="en-US" dirty="0" smtClean="0"/>
              <a:t>New Mexico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 tutorials problematic?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Positioning of students</a:t>
            </a:r>
          </a:p>
          <a:p>
            <a:r>
              <a:rPr lang="en-US" dirty="0" smtClean="0"/>
              <a:t>Damning, incarcerating visuals and metaphors</a:t>
            </a:r>
          </a:p>
          <a:p>
            <a:r>
              <a:rPr lang="en-US" dirty="0" smtClean="0"/>
              <a:t>Monolithic definitions and disregard of non-dominant literacy practices</a:t>
            </a:r>
          </a:p>
          <a:p>
            <a:r>
              <a:rPr lang="en-US" dirty="0" smtClean="0"/>
              <a:t>Disconnect with authorship practices outside of the academy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student positioning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880" y="2542313"/>
            <a:ext cx="277180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Gee (1989) describes how complex mastering a literacy (discourse) can be: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81714"/>
            <a:ext cx="5813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Valentine (2006) points out, plagiarism, and therefore its avoidance, is a </a:t>
            </a:r>
            <a:r>
              <a:rPr lang="en-US" dirty="0" smtClean="0">
                <a:solidFill>
                  <a:srgbClr val="FFFFFF"/>
                </a:solidFill>
              </a:rPr>
              <a:t>literacy practice </a:t>
            </a:r>
            <a:r>
              <a:rPr lang="en-US" dirty="0" smtClean="0">
                <a:solidFill>
                  <a:schemeClr val="accent1"/>
                </a:solidFill>
              </a:rPr>
              <a:t>that involves much more than the memorization of formal citation rules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184" y="3349621"/>
            <a:ext cx="33465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“socially accepted association among ways </a:t>
            </a:r>
            <a:r>
              <a:rPr lang="en-US" dirty="0" smtClean="0">
                <a:solidFill>
                  <a:srgbClr val="FFFFFF"/>
                </a:solidFill>
              </a:rPr>
              <a:t>of using language, of thinking, and of acting</a:t>
            </a:r>
            <a:r>
              <a:rPr lang="en-US" dirty="0" smtClean="0">
                <a:solidFill>
                  <a:schemeClr val="accent1"/>
                </a:solidFill>
              </a:rPr>
              <a:t> that can be used to identify oneself as a member of a socially meaningful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group” (1989, </a:t>
            </a:r>
            <a:r>
              <a:rPr lang="en-US" dirty="0" err="1" smtClean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. 18).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2763" y="2090140"/>
            <a:ext cx="3994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It follows, then, that in order to acquire valued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academic authorship practices (“ways of </a:t>
            </a:r>
            <a:r>
              <a:rPr lang="en-US" sz="2400" dirty="0" smtClean="0">
                <a:solidFill>
                  <a:schemeClr val="accent1"/>
                </a:solidFill>
              </a:rPr>
              <a:t>using language</a:t>
            </a:r>
            <a:r>
              <a:rPr lang="en-US" sz="2400" dirty="0" smtClean="0">
                <a:solidFill>
                  <a:schemeClr val="accent1"/>
                </a:solidFill>
              </a:rPr>
              <a:t>” and “of thinking”), students must </a:t>
            </a:r>
            <a:r>
              <a:rPr lang="en-US" sz="2400" dirty="0" smtClean="0">
                <a:solidFill>
                  <a:schemeClr val="accent1"/>
                </a:solidFill>
              </a:rPr>
              <a:t>be immersed </a:t>
            </a:r>
            <a:r>
              <a:rPr lang="en-US" sz="2400" dirty="0" smtClean="0">
                <a:solidFill>
                  <a:schemeClr val="accent1"/>
                </a:solidFill>
              </a:rPr>
              <a:t>in a specific discourse in a way that </a:t>
            </a:r>
            <a:r>
              <a:rPr lang="en-US" sz="2400" dirty="0" smtClean="0">
                <a:solidFill>
                  <a:schemeClr val="accent1"/>
                </a:solidFill>
              </a:rPr>
              <a:t>is </a:t>
            </a:r>
            <a:r>
              <a:rPr lang="en-US" sz="2400" b="1" dirty="0" smtClean="0"/>
              <a:t>“socially meaningful</a:t>
            </a:r>
            <a:r>
              <a:rPr lang="en-US" sz="2400" b="1" dirty="0" smtClean="0"/>
              <a:t>”</a:t>
            </a:r>
            <a:r>
              <a:rPr lang="en-US" sz="2400" dirty="0" smtClean="0">
                <a:solidFill>
                  <a:schemeClr val="accent1"/>
                </a:solidFill>
              </a:rPr>
              <a:t> (Gee, 1989).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804" y="5652477"/>
            <a:ext cx="684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tutorials, however, present students as </a:t>
            </a:r>
            <a:r>
              <a:rPr lang="en-US" dirty="0" smtClean="0">
                <a:solidFill>
                  <a:schemeClr val="accent1"/>
                </a:solidFill>
              </a:rPr>
              <a:t>ignorant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6EA0B0"/>
                </a:solidFill>
              </a:rPr>
              <a:t>passive</a:t>
            </a:r>
            <a:r>
              <a:rPr lang="en-US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8680" y="5875792"/>
            <a:ext cx="581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are placed, from the start, in </a:t>
            </a:r>
            <a:r>
              <a:rPr lang="en-US" dirty="0" smtClean="0">
                <a:solidFill>
                  <a:srgbClr val="6EA0B0"/>
                </a:solidFill>
              </a:rPr>
              <a:t>a position of distrust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7" grpId="0"/>
      <p:bldP spid="7" grpId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Problematic visuals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7081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Rebecca Moore Howard regards plagiarism, and </a:t>
            </a:r>
            <a:r>
              <a:rPr lang="en-US" sz="2400" dirty="0" smtClean="0"/>
              <a:t>the words </a:t>
            </a:r>
            <a:r>
              <a:rPr lang="en-US" sz="2400" dirty="0" smtClean="0"/>
              <a:t>we use to code it, as being part of a discourse that uses metaphors of “gender, weakness</a:t>
            </a:r>
            <a:r>
              <a:rPr lang="en-US" sz="2400" dirty="0" smtClean="0"/>
              <a:t>, collaboration</a:t>
            </a:r>
            <a:r>
              <a:rPr lang="en-US" sz="2400" dirty="0" smtClean="0"/>
              <a:t>, disease, adultery, rape, and property” (</a:t>
            </a:r>
            <a:r>
              <a:rPr lang="en-US" sz="2400" dirty="0" err="1" smtClean="0"/>
              <a:t>p</a:t>
            </a:r>
            <a:r>
              <a:rPr lang="en-US" sz="2400" dirty="0" smtClean="0"/>
              <a:t>. 474).</a:t>
            </a:r>
            <a:endParaRPr lang="en-US" sz="2400" dirty="0"/>
          </a:p>
        </p:txBody>
      </p:sp>
      <p:pic>
        <p:nvPicPr>
          <p:cNvPr id="5" name="Picture 4" descr="Screen shot 2011-11-19 at 1.07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62" y="3356630"/>
            <a:ext cx="3616122" cy="2712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94" y="4097701"/>
            <a:ext cx="3263060" cy="1971020"/>
          </a:xfrm>
          <a:prstGeom prst="rect">
            <a:avLst/>
          </a:prstGeom>
        </p:spPr>
      </p:pic>
      <p:pic>
        <p:nvPicPr>
          <p:cNvPr id="7" name="Picture 6" descr="Dr Cite R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956" y="3356630"/>
            <a:ext cx="2348171" cy="191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tutorial, all writing situations receive </a:t>
            </a:r>
            <a:r>
              <a:rPr lang="en-US" dirty="0" smtClean="0"/>
              <a:t>the same definition and consequences </a:t>
            </a:r>
            <a:r>
              <a:rPr lang="en-US" dirty="0" smtClean="0"/>
              <a:t>of plagiarism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9227" y="4524173"/>
            <a:ext cx="699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situating plagiarism among other forms of authorship…students</a:t>
            </a:r>
          </a:p>
          <a:p>
            <a:r>
              <a:rPr lang="en-US" dirty="0" smtClean="0"/>
              <a:t>[are provoked] to think about how plagiarism functions in a culture </a:t>
            </a:r>
          </a:p>
          <a:p>
            <a:r>
              <a:rPr lang="en-US" dirty="0" smtClean="0"/>
              <a:t>that is obsessed with authenticity and originality” (</a:t>
            </a:r>
            <a:r>
              <a:rPr lang="en-US" dirty="0" err="1" smtClean="0"/>
              <a:t>p</a:t>
            </a:r>
            <a:r>
              <a:rPr lang="en-US" dirty="0" smtClean="0"/>
              <a:t>. 37-38)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Disregard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Situates plagiarism as a form of authorship (</a:t>
            </a:r>
            <a:r>
              <a:rPr lang="en-US" dirty="0" err="1" smtClean="0"/>
              <a:t>Robillard</a:t>
            </a:r>
            <a:r>
              <a:rPr lang="en-US" dirty="0" smtClean="0"/>
              <a:t>,</a:t>
            </a:r>
            <a:r>
              <a:rPr lang="en-US" dirty="0" smtClean="0"/>
              <a:t> 2008)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1" y="0"/>
            <a:ext cx="62484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92451" y="3092450"/>
            <a:ext cx="6858002" cy="673100"/>
          </a:xfrm>
          <a:prstGeom prst="rect">
            <a:avLst/>
          </a:prstGeom>
        </p:spPr>
      </p:pic>
      <p:pic>
        <p:nvPicPr>
          <p:cNvPr id="7" name="Picture 6" descr="Dr Cite R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1" y="812800"/>
            <a:ext cx="4061371" cy="3313224"/>
          </a:xfrm>
          <a:prstGeom prst="rect">
            <a:avLst/>
          </a:prstGeom>
        </p:spPr>
      </p:pic>
      <p:pic>
        <p:nvPicPr>
          <p:cNvPr id="5" name="Content Placeholder 4" descr="Screen shot 2011-11-21 at 12.01.17 PM.png"/>
          <p:cNvPicPr>
            <a:picLocks noGrp="1" noChangeAspect="1"/>
          </p:cNvPicPr>
          <p:nvPr>
            <p:ph idx="1"/>
          </p:nvPr>
        </p:nvPicPr>
        <p:blipFill>
          <a:blip r:embed="rId5"/>
          <a:srcRect l="-3953" r="-3953"/>
          <a:stretch>
            <a:fillRect/>
          </a:stretch>
        </p:blipFill>
        <p:spPr>
          <a:xfrm>
            <a:off x="3490965" y="3302000"/>
            <a:ext cx="5867212" cy="3556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267" y="1016000"/>
            <a:ext cx="4639733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875" y="-1"/>
            <a:ext cx="2823126" cy="1016001"/>
          </a:xfrm>
          <a:prstGeom prst="rect">
            <a:avLst/>
          </a:prstGeom>
        </p:spPr>
      </p:pic>
      <p:pic>
        <p:nvPicPr>
          <p:cNvPr id="10" name="Picture 9" descr="Screen shot 2011-11-19 at 1.07.37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764" y="4145910"/>
            <a:ext cx="3616122" cy="2712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4267" y="1016000"/>
            <a:ext cx="4201856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 get here?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query – “How do I know if I’m plagiarizing?” </a:t>
            </a:r>
          </a:p>
          <a:p>
            <a:r>
              <a:rPr lang="en-US" dirty="0" smtClean="0"/>
              <a:t>Artifacts – 3 multimodal plagiarism avoidance tutorials  </a:t>
            </a:r>
          </a:p>
          <a:p>
            <a:r>
              <a:rPr lang="en-US" dirty="0" smtClean="0"/>
              <a:t>Disconnect between plagiarism literature and the messages of the tutorials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“You Quote It, You Note 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University-sanctioned resource for students </a:t>
            </a:r>
          </a:p>
          <a:p>
            <a:r>
              <a:rPr lang="en-US" dirty="0" smtClean="0"/>
              <a:t>Hosted by Acadia University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</a:t>
            </a:r>
            <a:endParaRPr lang="en-US" dirty="0"/>
          </a:p>
        </p:txBody>
      </p:sp>
      <p:pic>
        <p:nvPicPr>
          <p:cNvPr id="4" name="Content Placeholder 3" descr="Screen shot 2012-02-04 at 5.14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40" r="-2440"/>
          <a:stretch>
            <a:fillRect/>
          </a:stretch>
        </p:blipFill>
        <p:spPr/>
      </p:pic>
      <p:pic>
        <p:nvPicPr>
          <p:cNvPr id="5" name="Picture 4" descr="Screen shot 2012-02-04 at 5.17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888"/>
            <a:ext cx="9144000" cy="3752850"/>
          </a:xfrm>
          <a:prstGeom prst="rect">
            <a:avLst/>
          </a:prstGeom>
        </p:spPr>
      </p:pic>
      <p:pic>
        <p:nvPicPr>
          <p:cNvPr id="6" name="Picture 5" descr="Screen shot 2012-02-04 at 5.19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37" y="1417638"/>
            <a:ext cx="7725817" cy="5064702"/>
          </a:xfrm>
          <a:prstGeom prst="rect">
            <a:avLst/>
          </a:prstGeom>
        </p:spPr>
      </p:pic>
      <p:pic>
        <p:nvPicPr>
          <p:cNvPr id="7" name="Picture 6" descr="Screen shot 2012-02-04 at 5.21.2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615" y="1364240"/>
            <a:ext cx="5372100" cy="5118100"/>
          </a:xfrm>
          <a:prstGeom prst="rect">
            <a:avLst/>
          </a:prstGeom>
        </p:spPr>
      </p:pic>
      <p:pic>
        <p:nvPicPr>
          <p:cNvPr id="8" name="Picture 7" descr="Screen shot 2012-02-04 at 5.22.32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37" y="1364239"/>
            <a:ext cx="7912475" cy="4761923"/>
          </a:xfrm>
          <a:prstGeom prst="rect">
            <a:avLst/>
          </a:prstGeom>
        </p:spPr>
      </p:pic>
      <p:pic>
        <p:nvPicPr>
          <p:cNvPr id="9" name="Picture 8" descr="Screen shot 2012-02-04 at 5.29.58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44" y="1600200"/>
            <a:ext cx="8878855" cy="423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Cite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Accessed from FY writing research guide (NMSU library website)</a:t>
            </a:r>
          </a:p>
          <a:p>
            <a:r>
              <a:rPr lang="en-US" dirty="0" smtClean="0"/>
              <a:t>Hosted by Central Piedmont Community College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</a:t>
            </a:r>
            <a:endParaRPr lang="en-US" dirty="0"/>
          </a:p>
        </p:txBody>
      </p:sp>
      <p:pic>
        <p:nvPicPr>
          <p:cNvPr id="4" name="Content Placeholder 3" descr="Screen shot 2012-02-04 at 5.39.5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143" r="-11143"/>
          <a:stretch>
            <a:fillRect/>
          </a:stretch>
        </p:blipFill>
        <p:spPr/>
      </p:pic>
      <p:pic>
        <p:nvPicPr>
          <p:cNvPr id="9" name="Picture 8" descr="Screen shot 2012-02-04 at 5.40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11" y="1417638"/>
            <a:ext cx="6591300" cy="4991100"/>
          </a:xfrm>
          <a:prstGeom prst="rect">
            <a:avLst/>
          </a:prstGeom>
        </p:spPr>
      </p:pic>
      <p:pic>
        <p:nvPicPr>
          <p:cNvPr id="10" name="Picture 9" descr="Screen shot 2012-02-04 at 5.45.0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11" y="1417638"/>
            <a:ext cx="6921500" cy="5257800"/>
          </a:xfrm>
          <a:prstGeom prst="rect">
            <a:avLst/>
          </a:prstGeom>
        </p:spPr>
      </p:pic>
      <p:pic>
        <p:nvPicPr>
          <p:cNvPr id="11" name="Picture 10" descr="Screen shot 2012-02-04 at 5.43.0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17638"/>
            <a:ext cx="6718300" cy="5003800"/>
          </a:xfrm>
          <a:prstGeom prst="rect">
            <a:avLst/>
          </a:prstGeom>
        </p:spPr>
      </p:pic>
      <p:pic>
        <p:nvPicPr>
          <p:cNvPr id="12" name="Picture 11" descr="Screen shot 2012-02-04 at 5.45.3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404938"/>
            <a:ext cx="7150411" cy="4838700"/>
          </a:xfrm>
          <a:prstGeom prst="rect">
            <a:avLst/>
          </a:prstGeom>
        </p:spPr>
      </p:pic>
      <p:pic>
        <p:nvPicPr>
          <p:cNvPr id="13" name="Picture 12" descr="Screen shot 2012-02-04 at 5.54.39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11" y="1600200"/>
            <a:ext cx="5765800" cy="4051300"/>
          </a:xfrm>
          <a:prstGeom prst="rect">
            <a:avLst/>
          </a:prstGeom>
        </p:spPr>
      </p:pic>
      <p:pic>
        <p:nvPicPr>
          <p:cNvPr id="14" name="Picture 13" descr="Screen shot 2012-02-04 at 5.54.58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000" y="1404938"/>
            <a:ext cx="6286500" cy="4749800"/>
          </a:xfrm>
          <a:prstGeom prst="rect">
            <a:avLst/>
          </a:prstGeom>
        </p:spPr>
      </p:pic>
      <p:pic>
        <p:nvPicPr>
          <p:cNvPr id="15" name="Picture 14" descr="Screen shot 2012-02-04 at 5.56.19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311" y="1958975"/>
            <a:ext cx="6007100" cy="264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Plagiarism Court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Accessed from FY writing research guide (NMSU library website)</a:t>
            </a:r>
          </a:p>
          <a:p>
            <a:r>
              <a:rPr lang="en-US" dirty="0" smtClean="0"/>
              <a:t>Hosted at Fairfield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310</TotalTime>
  <Words>435</Words>
  <Application>Microsoft Macintosh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Prisons, plagues, &amp; Momma jokes:</vt:lpstr>
      <vt:lpstr>Slide 2</vt:lpstr>
      <vt:lpstr>How did I get here? </vt:lpstr>
      <vt:lpstr>“You Quote It, You Note It”</vt:lpstr>
      <vt:lpstr>Navigation </vt:lpstr>
      <vt:lpstr>Dr. Cite Right</vt:lpstr>
      <vt:lpstr>Navigation </vt:lpstr>
      <vt:lpstr>The Plagiarism Court </vt:lpstr>
      <vt:lpstr>Navigation </vt:lpstr>
      <vt:lpstr>Why are the tutorials problematic?</vt:lpstr>
      <vt:lpstr>Negative student positioning </vt:lpstr>
      <vt:lpstr>Problematic visuals </vt:lpstr>
      <vt:lpstr>Monolithic definitions</vt:lpstr>
      <vt:lpstr>Disregard of literature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Prisons, plagues, &amp; Momma jokes:</dc:title>
  <dc:creator>Dustin Edwards</dc:creator>
  <cp:lastModifiedBy>Dustin Edwards</cp:lastModifiedBy>
  <cp:revision>12</cp:revision>
  <dcterms:created xsi:type="dcterms:W3CDTF">2012-02-06T00:05:05Z</dcterms:created>
  <dcterms:modified xsi:type="dcterms:W3CDTF">2012-02-06T02:24:17Z</dcterms:modified>
</cp:coreProperties>
</file>