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5" r:id="rId8"/>
    <p:sldId id="261" r:id="rId9"/>
    <p:sldId id="262" r:id="rId10"/>
    <p:sldId id="263" r:id="rId11"/>
    <p:sldId id="264" r:id="rId12"/>
    <p:sldId id="272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rk\Desktop\Fall%202013%20Courses\ENG%20315\Project%204\PowerPoint%20Presentation%20Materials\Survey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rk\Desktop\Fall%202013%20Courses\ENG%20315\Project%204\PowerPoint%20Presentation%20Materials\Survey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rk\Desktop\Fall%202013%20Courses\ENG%20315\Project%204\PowerPoint%20Presentation%20Materials\Survey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rk\Desktop\Fall%202013%20Courses\ENG%20315\Project%204\PowerPoint%20Presentation%20Materials\Survey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Are you aware of the weekly departmental lecture seminars?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10.0</c:v>
                </c:pt>
                <c:pt idx="1">
                  <c:v>31.0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4347368"/>
        <c:axId val="624350984"/>
      </c:barChart>
      <c:catAx>
        <c:axId val="624347368"/>
        <c:scaling>
          <c:orientation val="minMax"/>
        </c:scaling>
        <c:delete val="0"/>
        <c:axPos val="b"/>
        <c:majorTickMark val="out"/>
        <c:minorTickMark val="none"/>
        <c:tickLblPos val="nextTo"/>
        <c:crossAx val="624350984"/>
        <c:crosses val="autoZero"/>
        <c:auto val="1"/>
        <c:lblAlgn val="ctr"/>
        <c:lblOffset val="100"/>
        <c:noMultiLvlLbl val="0"/>
      </c:catAx>
      <c:valAx>
        <c:axId val="624350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24347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 you regularly attend the seminars?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5.0</c:v>
                </c:pt>
                <c:pt idx="1">
                  <c:v>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9034488"/>
        <c:axId val="489037432"/>
      </c:barChart>
      <c:catAx>
        <c:axId val="489034488"/>
        <c:scaling>
          <c:orientation val="minMax"/>
        </c:scaling>
        <c:delete val="0"/>
        <c:axPos val="b"/>
        <c:majorTickMark val="out"/>
        <c:minorTickMark val="none"/>
        <c:tickLblPos val="nextTo"/>
        <c:crossAx val="489037432"/>
        <c:crosses val="autoZero"/>
        <c:auto val="1"/>
        <c:lblAlgn val="ctr"/>
        <c:lblOffset val="100"/>
        <c:noMultiLvlLbl val="0"/>
      </c:catAx>
      <c:valAx>
        <c:axId val="489037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89034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If a student-geared</a:t>
            </a:r>
            <a:r>
              <a:rPr lang="en-US" baseline="0" dirty="0"/>
              <a:t> </a:t>
            </a:r>
            <a:r>
              <a:rPr lang="en-US" dirty="0"/>
              <a:t>social was held before the seminars, would you be more likely to </a:t>
            </a:r>
            <a:r>
              <a:rPr lang="en-US" dirty="0" smtClean="0"/>
              <a:t>attend?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Sheet1!$F$2:$F$5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N/A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29.0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8657528"/>
        <c:axId val="488744616"/>
      </c:barChart>
      <c:catAx>
        <c:axId val="488657528"/>
        <c:scaling>
          <c:orientation val="minMax"/>
        </c:scaling>
        <c:delete val="0"/>
        <c:axPos val="b"/>
        <c:majorTickMark val="out"/>
        <c:minorTickMark val="none"/>
        <c:tickLblPos val="nextTo"/>
        <c:crossAx val="488744616"/>
        <c:crosses val="autoZero"/>
        <c:auto val="1"/>
        <c:lblAlgn val="ctr"/>
        <c:lblOffset val="100"/>
        <c:noMultiLvlLbl val="0"/>
      </c:catAx>
      <c:valAx>
        <c:axId val="488744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88657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If</a:t>
            </a:r>
            <a:r>
              <a:rPr lang="en-US" baseline="0" dirty="0"/>
              <a:t> your </a:t>
            </a:r>
            <a:r>
              <a:rPr lang="en-US" baseline="0" dirty="0" smtClean="0"/>
              <a:t>instructor </a:t>
            </a:r>
            <a:r>
              <a:rPr lang="en-US" baseline="0" dirty="0"/>
              <a:t>offered </a:t>
            </a:r>
            <a:r>
              <a:rPr lang="en-US" dirty="0"/>
              <a:t>extra credit for attending </a:t>
            </a:r>
            <a:r>
              <a:rPr lang="en-US" baseline="0" dirty="0"/>
              <a:t>seminar, would you go</a:t>
            </a:r>
            <a:r>
              <a:rPr lang="en-US" dirty="0"/>
              <a:t>?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Sheet1!$D$2:$D$5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N/A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32.0</c:v>
                </c:pt>
                <c:pt idx="1">
                  <c:v>1.0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9029176"/>
        <c:axId val="488840728"/>
      </c:barChart>
      <c:catAx>
        <c:axId val="489029176"/>
        <c:scaling>
          <c:orientation val="minMax"/>
        </c:scaling>
        <c:delete val="0"/>
        <c:axPos val="b"/>
        <c:majorTickMark val="out"/>
        <c:minorTickMark val="none"/>
        <c:tickLblPos val="nextTo"/>
        <c:crossAx val="488840728"/>
        <c:crosses val="autoZero"/>
        <c:auto val="1"/>
        <c:lblAlgn val="ctr"/>
        <c:lblOffset val="100"/>
        <c:noMultiLvlLbl val="0"/>
      </c:catAx>
      <c:valAx>
        <c:axId val="488840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89029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11/25/13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828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Attendance at Departmental Lectures </a:t>
            </a:r>
            <a:br>
              <a:rPr lang="en-US" dirty="0" smtClean="0"/>
            </a:br>
            <a:r>
              <a:rPr lang="en-US" sz="2200" dirty="0" smtClean="0">
                <a:solidFill>
                  <a:srgbClr val="F07F09">
                    <a:tint val="88000"/>
                    <a:satMod val="150000"/>
                  </a:srgbClr>
                </a:solidFill>
              </a:rPr>
              <a:t>Current State and Future Directions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772400" cy="914400"/>
          </a:xfrm>
        </p:spPr>
        <p:txBody>
          <a:bodyPr/>
          <a:lstStyle/>
          <a:p>
            <a:pPr algn="l"/>
            <a:r>
              <a:rPr lang="en-US" dirty="0" smtClean="0"/>
              <a:t>Dirk </a:t>
            </a:r>
            <a:r>
              <a:rPr lang="en-US" dirty="0" err="1" smtClean="0"/>
              <a:t>Auman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r>
              <a:rPr lang="en-US" dirty="0" smtClean="0"/>
              <a:t>Pre-seminar Social</a:t>
            </a:r>
          </a:p>
          <a:p>
            <a:endParaRPr lang="en-US" dirty="0" smtClean="0"/>
          </a:p>
          <a:p>
            <a:r>
              <a:rPr lang="en-US" dirty="0" smtClean="0"/>
              <a:t>Soda</a:t>
            </a:r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Other people</a:t>
            </a:r>
          </a:p>
          <a:p>
            <a:endParaRPr lang="en-US" dirty="0" smtClean="0"/>
          </a:p>
          <a:p>
            <a:r>
              <a:rPr lang="en-US" dirty="0" smtClean="0"/>
              <a:t>Catchy Displays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r>
              <a:rPr lang="en-US" dirty="0" smtClean="0"/>
              <a:t>Two words- extra credit</a:t>
            </a:r>
          </a:p>
          <a:p>
            <a:endParaRPr lang="en-US" dirty="0" smtClean="0"/>
          </a:p>
          <a:p>
            <a:r>
              <a:rPr lang="en-US" dirty="0" smtClean="0"/>
              <a:t>Based on:</a:t>
            </a:r>
          </a:p>
          <a:p>
            <a:endParaRPr lang="en-US" dirty="0" smtClean="0"/>
          </a:p>
          <a:p>
            <a:r>
              <a:rPr lang="en-US" dirty="0" smtClean="0"/>
              <a:t>Attendance</a:t>
            </a:r>
          </a:p>
          <a:p>
            <a:endParaRPr lang="en-US" dirty="0" smtClean="0"/>
          </a:p>
          <a:p>
            <a:r>
              <a:rPr lang="en-US" dirty="0" smtClean="0"/>
              <a:t>Written Reflection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39240"/>
            <a:ext cx="8183880" cy="1051560"/>
          </a:xfrm>
        </p:spPr>
        <p:txBody>
          <a:bodyPr/>
          <a:lstStyle/>
          <a:p>
            <a:r>
              <a:rPr lang="en-US" dirty="0" smtClean="0"/>
              <a:t>What Do the Students Think?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325290" y="998934"/>
          <a:ext cx="4493419" cy="48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299097" y="983456"/>
          <a:ext cx="4545806" cy="489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457200" y="838200"/>
          <a:ext cx="8229600" cy="5079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7200" y="838200"/>
          <a:ext cx="8229599" cy="507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Making the Social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Miami Chemical Society</a:t>
            </a:r>
          </a:p>
          <a:p>
            <a:endParaRPr lang="en-US" dirty="0" smtClean="0"/>
          </a:p>
          <a:p>
            <a:r>
              <a:rPr lang="en-US" dirty="0" smtClean="0"/>
              <a:t>Puts on other socials</a:t>
            </a:r>
          </a:p>
          <a:p>
            <a:endParaRPr lang="en-US" dirty="0" smtClean="0"/>
          </a:p>
          <a:p>
            <a:r>
              <a:rPr lang="en-US" dirty="0" smtClean="0"/>
              <a:t>Members make posters, flyers</a:t>
            </a:r>
          </a:p>
          <a:p>
            <a:endParaRPr lang="en-US" dirty="0" smtClean="0"/>
          </a:p>
          <a:p>
            <a:r>
              <a:rPr lang="en-US" dirty="0" smtClean="0"/>
              <a:t>Professors advertise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Making the E.C.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Attendance sign-in</a:t>
            </a:r>
          </a:p>
          <a:p>
            <a:endParaRPr lang="en-US" dirty="0" smtClean="0"/>
          </a:p>
          <a:p>
            <a:r>
              <a:rPr lang="en-US" dirty="0" smtClean="0"/>
              <a:t>Small written reflection</a:t>
            </a:r>
          </a:p>
          <a:p>
            <a:endParaRPr lang="en-US" dirty="0" smtClean="0"/>
          </a:p>
          <a:p>
            <a:r>
              <a:rPr lang="en-US" dirty="0" smtClean="0"/>
              <a:t>Professors notify</a:t>
            </a:r>
          </a:p>
          <a:p>
            <a:endParaRPr lang="en-US" dirty="0" smtClean="0"/>
          </a:p>
          <a:p>
            <a:r>
              <a:rPr lang="en-US" dirty="0" smtClean="0"/>
              <a:t>Free to adjust point weight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581400" y="1464228"/>
            <a:ext cx="4267200" cy="4022172"/>
            <a:chOff x="2362200" y="1524000"/>
            <a:chExt cx="4267200" cy="4022172"/>
          </a:xfrm>
        </p:grpSpPr>
        <p:grpSp>
          <p:nvGrpSpPr>
            <p:cNvPr id="15" name="Group 14"/>
            <p:cNvGrpSpPr/>
            <p:nvPr/>
          </p:nvGrpSpPr>
          <p:grpSpPr>
            <a:xfrm>
              <a:off x="4572000" y="1524000"/>
              <a:ext cx="1501973" cy="533400"/>
              <a:chOff x="3809995" y="50801"/>
              <a:chExt cx="1044773" cy="580429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3809995" y="50801"/>
                <a:ext cx="1044773" cy="58042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dirty="0" smtClean="0"/>
                  <a:t>Incentive</a:t>
                </a:r>
                <a:endParaRPr lang="en-US" dirty="0"/>
              </a:p>
            </p:txBody>
          </p:sp>
          <p:sp>
            <p:nvSpPr>
              <p:cNvPr id="17" name="Rounded Rectangle 4"/>
              <p:cNvSpPr/>
              <p:nvPr/>
            </p:nvSpPr>
            <p:spPr>
              <a:xfrm>
                <a:off x="3826995" y="67801"/>
                <a:ext cx="1010773" cy="54642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200" kern="120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819400" y="1524000"/>
              <a:ext cx="1501973" cy="533400"/>
              <a:chOff x="3809995" y="50801"/>
              <a:chExt cx="1044773" cy="580429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3809995" y="50801"/>
                <a:ext cx="1044773" cy="58042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dirty="0" smtClean="0"/>
                  <a:t>Fun</a:t>
                </a:r>
                <a:endParaRPr lang="en-US" dirty="0"/>
              </a:p>
            </p:txBody>
          </p:sp>
          <p:sp>
            <p:nvSpPr>
              <p:cNvPr id="29" name="Rounded Rectangle 4"/>
              <p:cNvSpPr/>
              <p:nvPr/>
            </p:nvSpPr>
            <p:spPr>
              <a:xfrm>
                <a:off x="3826995" y="67801"/>
                <a:ext cx="1010773" cy="54642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200" kern="1200"/>
              </a:p>
            </p:txBody>
          </p:sp>
        </p:grpSp>
        <p:sp>
          <p:nvSpPr>
            <p:cNvPr id="43" name="Right Arrow 42"/>
            <p:cNvSpPr/>
            <p:nvPr/>
          </p:nvSpPr>
          <p:spPr>
            <a:xfrm rot="7313799">
              <a:off x="4646352" y="2314248"/>
              <a:ext cx="598912" cy="328336"/>
            </a:xfrm>
            <a:prstGeom prst="rightArrow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352800" y="2821843"/>
              <a:ext cx="2187773" cy="1066800"/>
              <a:chOff x="3809995" y="50801"/>
              <a:chExt cx="1044773" cy="580429"/>
            </a:xfrm>
          </p:grpSpPr>
          <p:sp>
            <p:nvSpPr>
              <p:cNvPr id="48" name="Rounded Rectangle 47"/>
              <p:cNvSpPr/>
              <p:nvPr/>
            </p:nvSpPr>
            <p:spPr>
              <a:xfrm>
                <a:off x="3809995" y="50801"/>
                <a:ext cx="1044773" cy="580429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en-US" dirty="0" smtClean="0"/>
                  <a:t>Increased</a:t>
                </a:r>
              </a:p>
              <a:p>
                <a:pPr algn="ctr"/>
                <a:r>
                  <a:rPr lang="en-US" dirty="0" smtClean="0"/>
                  <a:t>Undergraduate Attendance</a:t>
                </a:r>
                <a:endParaRPr lang="en-US" dirty="0"/>
              </a:p>
            </p:txBody>
          </p:sp>
          <p:sp>
            <p:nvSpPr>
              <p:cNvPr id="49" name="Rounded Rectangle 4"/>
              <p:cNvSpPr/>
              <p:nvPr/>
            </p:nvSpPr>
            <p:spPr>
              <a:xfrm>
                <a:off x="3826995" y="67801"/>
                <a:ext cx="1010773" cy="54642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83820" rIns="83820" bIns="8382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200" kern="1200"/>
              </a:p>
            </p:txBody>
          </p:sp>
        </p:grpSp>
        <p:sp>
          <p:nvSpPr>
            <p:cNvPr id="50" name="Right Arrow 49"/>
            <p:cNvSpPr/>
            <p:nvPr/>
          </p:nvSpPr>
          <p:spPr>
            <a:xfrm rot="3693455">
              <a:off x="3721320" y="2310932"/>
              <a:ext cx="598912" cy="328336"/>
            </a:xfrm>
            <a:prstGeom prst="rightArrow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2362200" y="4345843"/>
              <a:ext cx="1905000" cy="1200329"/>
              <a:chOff x="1981200" y="4114800"/>
              <a:chExt cx="1905000" cy="1200329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1981200" y="4495800"/>
                <a:ext cx="1905000" cy="762000"/>
                <a:chOff x="3809995" y="50801"/>
                <a:chExt cx="1044773" cy="580429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3809995" y="50801"/>
                  <a:ext cx="1044773" cy="580429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en-US" dirty="0" smtClean="0"/>
                    <a:t>Engaged Students</a:t>
                  </a:r>
                  <a:endParaRPr lang="en-US" dirty="0"/>
                </a:p>
              </p:txBody>
            </p:sp>
            <p:sp>
              <p:nvSpPr>
                <p:cNvPr id="55" name="Rounded Rectangle 4"/>
                <p:cNvSpPr/>
                <p:nvPr/>
              </p:nvSpPr>
              <p:spPr>
                <a:xfrm>
                  <a:off x="3826995" y="67801"/>
                  <a:ext cx="1010773" cy="5464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200" kern="1200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3352800" y="4114800"/>
                <a:ext cx="533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b="1" dirty="0" smtClean="0">
                    <a:solidFill>
                      <a:schemeClr val="accent4"/>
                    </a:solidFill>
                  </a:rPr>
                  <a:t>✓</a:t>
                </a:r>
                <a:endParaRPr lang="en-US" sz="7200" b="1" dirty="0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572000" y="4345843"/>
              <a:ext cx="2057400" cy="1200329"/>
              <a:chOff x="5257800" y="4114800"/>
              <a:chExt cx="2057400" cy="1200329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5257800" y="4495800"/>
                <a:ext cx="1905000" cy="762000"/>
                <a:chOff x="3809995" y="50801"/>
                <a:chExt cx="1044773" cy="580429"/>
              </a:xfrm>
            </p:grpSpPr>
            <p:sp>
              <p:nvSpPr>
                <p:cNvPr id="59" name="Rounded Rectangle 58"/>
                <p:cNvSpPr/>
                <p:nvPr/>
              </p:nvSpPr>
              <p:spPr>
                <a:xfrm>
                  <a:off x="3809995" y="50801"/>
                  <a:ext cx="1044773" cy="580429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en-US" dirty="0" smtClean="0"/>
                    <a:t>Happy Department</a:t>
                  </a:r>
                  <a:endParaRPr lang="en-US" dirty="0"/>
                </a:p>
              </p:txBody>
            </p:sp>
            <p:sp>
              <p:nvSpPr>
                <p:cNvPr id="60" name="Rounded Rectangle 4"/>
                <p:cNvSpPr/>
                <p:nvPr/>
              </p:nvSpPr>
              <p:spPr>
                <a:xfrm>
                  <a:off x="3826995" y="67801"/>
                  <a:ext cx="1010773" cy="546429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83820" tIns="83820" rIns="83820" bIns="83820" numCol="1" spcCol="1270" anchor="ctr" anchorCtr="0">
                  <a:noAutofit/>
                </a:bodyPr>
                <a:lstStyle/>
                <a:p>
                  <a:pPr lvl="0" algn="ctr" defTabSz="9779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2200" kern="1200"/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>
                <a:off x="6781800" y="4114800"/>
                <a:ext cx="533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b="1" dirty="0" smtClean="0">
                    <a:solidFill>
                      <a:schemeClr val="accent4"/>
                    </a:solidFill>
                  </a:rPr>
                  <a:t>✓</a:t>
                </a:r>
                <a:endParaRPr lang="en-US" sz="7200" b="1" dirty="0">
                  <a:solidFill>
                    <a:schemeClr val="accent4"/>
                  </a:solidFill>
                </a:endParaRPr>
              </a:p>
            </p:txBody>
          </p:sp>
        </p:grpSp>
        <p:sp>
          <p:nvSpPr>
            <p:cNvPr id="61" name="Right Arrow 60"/>
            <p:cNvSpPr/>
            <p:nvPr/>
          </p:nvSpPr>
          <p:spPr>
            <a:xfrm rot="5400000">
              <a:off x="4205824" y="3950019"/>
              <a:ext cx="598912" cy="628560"/>
            </a:xfrm>
            <a:prstGeom prst="rightArrow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Why Host Speakers?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Build positive relations</a:t>
            </a:r>
          </a:p>
          <a:p>
            <a:endParaRPr lang="en-US" dirty="0" smtClean="0"/>
          </a:p>
          <a:p>
            <a:r>
              <a:rPr lang="en-US" dirty="0" smtClean="0"/>
              <a:t>Make professional connections</a:t>
            </a:r>
          </a:p>
          <a:p>
            <a:endParaRPr lang="en-US" dirty="0" smtClean="0"/>
          </a:p>
          <a:p>
            <a:r>
              <a:rPr lang="en-US" dirty="0" smtClean="0"/>
              <a:t>Enhance students’ education</a:t>
            </a:r>
            <a:r>
              <a:rPr lang="en-US" baseline="30000" dirty="0" smtClean="0"/>
              <a:t>1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900" dirty="0" smtClean="0">
                <a:ea typeface="Calibri"/>
                <a:cs typeface="Times New Roman"/>
              </a:rPr>
              <a:t>1. </a:t>
            </a:r>
            <a:r>
              <a:rPr lang="en-US" sz="1900" dirty="0" err="1" smtClean="0">
                <a:ea typeface="Calibri"/>
                <a:cs typeface="Times New Roman"/>
              </a:rPr>
              <a:t>Gbadamosi</a:t>
            </a:r>
            <a:r>
              <a:rPr lang="en-US" sz="1900" dirty="0" smtClean="0">
                <a:ea typeface="Calibri"/>
                <a:cs typeface="Times New Roman"/>
              </a:rPr>
              <a:t> G. (2013, May 17). Should we bother improving student’s attendance at seminars? Retrieved from http://www.tandfonline.com/doi/pdf/10.1080/14703297.2013.796717#.Ul85__mkqMN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900" dirty="0" smtClean="0">
                <a:ea typeface="Calibri"/>
                <a:cs typeface="Times New Roman"/>
              </a:rPr>
              <a:t>2. M. Crowder, personal communication (2013, November 11)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900" dirty="0" smtClean="0">
                <a:ea typeface="Calibri"/>
                <a:cs typeface="Times New Roman"/>
              </a:rPr>
              <a:t>3. R. Taylor, personal communication (2013, November 13)</a:t>
            </a:r>
          </a:p>
          <a:p>
            <a:pPr marL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F07F09"/>
              </a:buClr>
              <a:buNone/>
            </a:pPr>
            <a:r>
              <a:rPr lang="en-US" sz="1900" dirty="0" smtClean="0">
                <a:solidFill>
                  <a:prstClr val="black"/>
                </a:solidFill>
                <a:ea typeface="Calibri"/>
                <a:cs typeface="Times New Roman"/>
              </a:rPr>
              <a:t>4. </a:t>
            </a:r>
            <a:r>
              <a:rPr lang="en-US" sz="1900" dirty="0" err="1" smtClean="0">
                <a:solidFill>
                  <a:prstClr val="black"/>
                </a:solidFill>
                <a:ea typeface="Calibri"/>
                <a:cs typeface="Times New Roman"/>
              </a:rPr>
              <a:t>Auman</a:t>
            </a:r>
            <a:r>
              <a:rPr lang="en-US" sz="1900" dirty="0" smtClean="0">
                <a:solidFill>
                  <a:prstClr val="black"/>
                </a:solidFill>
                <a:ea typeface="Calibri"/>
                <a:cs typeface="Times New Roman"/>
              </a:rPr>
              <a:t> D. (2013, November 10). Chemistry student survey on interest in departmental lectures. [unpublished]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Why is Attendance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Show guest that he/she appreciated</a:t>
            </a:r>
          </a:p>
          <a:p>
            <a:endParaRPr lang="en-US" dirty="0" smtClean="0"/>
          </a:p>
          <a:p>
            <a:r>
              <a:rPr lang="en-US" dirty="0" smtClean="0"/>
              <a:t>Display department’s enthusiasm</a:t>
            </a:r>
          </a:p>
          <a:p>
            <a:endParaRPr lang="en-US" dirty="0" smtClean="0"/>
          </a:p>
          <a:p>
            <a:r>
              <a:rPr lang="en-US" dirty="0" smtClean="0"/>
              <a:t>Accomplish educational goals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Where is Attendance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Small turnout</a:t>
            </a:r>
          </a:p>
          <a:p>
            <a:endParaRPr lang="en-US" dirty="0" smtClean="0"/>
          </a:p>
          <a:p>
            <a:r>
              <a:rPr lang="en-US" dirty="0" smtClean="0"/>
              <a:t>Mostly professors and grad students</a:t>
            </a:r>
          </a:p>
          <a:p>
            <a:endParaRPr lang="en-US" dirty="0" smtClean="0"/>
          </a:p>
          <a:p>
            <a:r>
              <a:rPr lang="en-US" dirty="0" smtClean="0"/>
              <a:t>Few to no undergraduates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Says 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"It's a shame how some of the lectures are so poorly attended." 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–Dr. M. Crowder, Professor and Chair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Says 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"It would be really nice to have a higher turnout of undergraduates at the lectures." 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–Dr. R. Taylor, Professor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Seminars are poorly attended</a:t>
            </a:r>
          </a:p>
          <a:p>
            <a:endParaRPr lang="en-US" dirty="0" smtClean="0"/>
          </a:p>
          <a:p>
            <a:r>
              <a:rPr lang="en-US" dirty="0" smtClean="0"/>
              <a:t>Department looks bad</a:t>
            </a:r>
          </a:p>
          <a:p>
            <a:endParaRPr lang="en-US" dirty="0" smtClean="0"/>
          </a:p>
          <a:p>
            <a:r>
              <a:rPr lang="en-US" dirty="0" smtClean="0"/>
              <a:t>Students are not engaged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Increase undergraduate participation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/>
          <a:lstStyle/>
          <a:p>
            <a:r>
              <a:rPr lang="en-US" dirty="0" smtClean="0"/>
              <a:t>Use two-pronged approach:</a:t>
            </a:r>
          </a:p>
          <a:p>
            <a:endParaRPr lang="en-US" dirty="0" smtClean="0"/>
          </a:p>
          <a:p>
            <a:r>
              <a:rPr lang="en-US" dirty="0" smtClean="0"/>
              <a:t>Make it fun</a:t>
            </a:r>
          </a:p>
          <a:p>
            <a:endParaRPr lang="en-US" dirty="0" smtClean="0"/>
          </a:p>
          <a:p>
            <a:r>
              <a:rPr lang="en-US" dirty="0" smtClean="0"/>
              <a:t>Give them incentive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352</Words>
  <Application>Microsoft Macintosh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Attendance at Departmental Lectures  Current State and Future Directions</vt:lpstr>
      <vt:lpstr>Why Host Speakers?</vt:lpstr>
      <vt:lpstr>Why is Attendance Important?</vt:lpstr>
      <vt:lpstr>Where is Attendance Now?</vt:lpstr>
      <vt:lpstr>Says Who?</vt:lpstr>
      <vt:lpstr>Says Who?</vt:lpstr>
      <vt:lpstr>Problem</vt:lpstr>
      <vt:lpstr>Solution</vt:lpstr>
      <vt:lpstr>How?</vt:lpstr>
      <vt:lpstr>Fun</vt:lpstr>
      <vt:lpstr>Incentive</vt:lpstr>
      <vt:lpstr>What Do the Students Think?</vt:lpstr>
      <vt:lpstr>PowerPoint Presentation</vt:lpstr>
      <vt:lpstr>PowerPoint Presentation</vt:lpstr>
      <vt:lpstr>PowerPoint Presentation</vt:lpstr>
      <vt:lpstr>PowerPoint Presentation</vt:lpstr>
      <vt:lpstr>Making the Social Happen</vt:lpstr>
      <vt:lpstr>Making the E.C. Happen</vt:lpstr>
      <vt:lpstr>Summary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Attendance at Departmental Lectures  Current State and Future Directions</dc:title>
  <dc:creator>Dirk</dc:creator>
  <cp:lastModifiedBy>Dustin Edwards</cp:lastModifiedBy>
  <cp:revision>6</cp:revision>
  <dcterms:created xsi:type="dcterms:W3CDTF">2006-08-16T00:00:00Z</dcterms:created>
  <dcterms:modified xsi:type="dcterms:W3CDTF">2013-11-25T05:04:22Z</dcterms:modified>
</cp:coreProperties>
</file>