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sldIdLst>
    <p:sldId id="256" r:id="rId2"/>
    <p:sldId id="257" r:id="rId3"/>
    <p:sldId id="258" r:id="rId4"/>
    <p:sldId id="259" r:id="rId5"/>
    <p:sldId id="264" r:id="rId6"/>
    <p:sldId id="267" r:id="rId7"/>
    <p:sldId id="268" r:id="rId8"/>
    <p:sldId id="269" r:id="rId9"/>
    <p:sldId id="273" r:id="rId10"/>
    <p:sldId id="270" r:id="rId11"/>
    <p:sldId id="274" r:id="rId12"/>
    <p:sldId id="275" r:id="rId13"/>
    <p:sldId id="279" r:id="rId14"/>
    <p:sldId id="272" r:id="rId15"/>
    <p:sldId id="266" r:id="rId16"/>
    <p:sldId id="260" r:id="rId17"/>
    <p:sldId id="276" r:id="rId18"/>
    <p:sldId id="277" r:id="rId19"/>
    <p:sldId id="262" r:id="rId20"/>
    <p:sldId id="280" r:id="rId21"/>
    <p:sldId id="261" r:id="rId22"/>
    <p:sldId id="281" r:id="rId23"/>
    <p:sldId id="282"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10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October 27,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October 27,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October 27,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October 27,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October 27,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October 27,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October 27,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October 27, 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October 27,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October 27, 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October 27,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October 27, 2013</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digital presence </a:t>
            </a:r>
            <a:endParaRPr lang="en-US" dirty="0"/>
          </a:p>
        </p:txBody>
      </p:sp>
      <p:sp>
        <p:nvSpPr>
          <p:cNvPr id="3" name="Subtitle 2"/>
          <p:cNvSpPr>
            <a:spLocks noGrp="1"/>
          </p:cNvSpPr>
          <p:nvPr>
            <p:ph type="subTitle" idx="1"/>
          </p:nvPr>
        </p:nvSpPr>
        <p:spPr/>
        <p:txBody>
          <a:bodyPr/>
          <a:lstStyle/>
          <a:p>
            <a:r>
              <a:rPr lang="en-US" dirty="0" smtClean="0"/>
              <a:t>Writing for </a:t>
            </a:r>
            <a:r>
              <a:rPr lang="en-US" dirty="0" err="1" smtClean="0"/>
              <a:t>Linkedin</a:t>
            </a:r>
            <a:r>
              <a:rPr lang="en-US" dirty="0" smtClean="0"/>
              <a:t> and Social media </a:t>
            </a:r>
            <a:endParaRPr lang="en-US" dirty="0"/>
          </a:p>
        </p:txBody>
      </p:sp>
    </p:spTree>
    <p:extLst>
      <p:ext uri="{BB962C8B-B14F-4D97-AF65-F5344CB8AC3E}">
        <p14:creationId xmlns:p14="http://schemas.microsoft.com/office/powerpoint/2010/main" val="23040319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t>
            </a:r>
            <a:r>
              <a:rPr lang="en-US" dirty="0" err="1" smtClean="0"/>
              <a:t>Linkedin</a:t>
            </a:r>
            <a:r>
              <a:rPr lang="en-US" dirty="0" smtClean="0"/>
              <a:t> summaries </a:t>
            </a:r>
            <a:endParaRPr lang="en-US" dirty="0"/>
          </a:p>
        </p:txBody>
      </p:sp>
      <p:sp>
        <p:nvSpPr>
          <p:cNvPr id="3" name="Content Placeholder 2"/>
          <p:cNvSpPr>
            <a:spLocks noGrp="1"/>
          </p:cNvSpPr>
          <p:nvPr>
            <p:ph idx="1"/>
          </p:nvPr>
        </p:nvSpPr>
        <p:spPr/>
        <p:txBody>
          <a:bodyPr>
            <a:normAutofit/>
          </a:bodyPr>
          <a:lstStyle/>
          <a:p>
            <a:pPr>
              <a:buFont typeface="Arial"/>
              <a:buChar char="•"/>
            </a:pPr>
            <a:r>
              <a:rPr lang="en-US" sz="2800" dirty="0"/>
              <a:t>Model the style of other professionals in </a:t>
            </a:r>
            <a:r>
              <a:rPr lang="en-US" sz="2800" dirty="0" smtClean="0"/>
              <a:t>your </a:t>
            </a:r>
            <a:r>
              <a:rPr lang="en-US" sz="2800" dirty="0"/>
              <a:t>industry </a:t>
            </a:r>
            <a:endParaRPr lang="en-US" sz="2800" dirty="0" smtClean="0"/>
          </a:p>
          <a:p>
            <a:pPr>
              <a:buFont typeface="Arial"/>
              <a:buChar char="•"/>
            </a:pPr>
            <a:r>
              <a:rPr lang="en-US" sz="2800" dirty="0" smtClean="0"/>
              <a:t>Use first person</a:t>
            </a:r>
          </a:p>
          <a:p>
            <a:pPr>
              <a:buFont typeface="Arial"/>
              <a:buChar char="•"/>
            </a:pPr>
            <a:r>
              <a:rPr lang="en-US" sz="2800" dirty="0" smtClean="0"/>
              <a:t>Integrate key words</a:t>
            </a:r>
          </a:p>
          <a:p>
            <a:pPr>
              <a:buFont typeface="Arial"/>
              <a:buChar char="•"/>
            </a:pPr>
            <a:r>
              <a:rPr lang="en-US" sz="2800" dirty="0" smtClean="0"/>
              <a:t>Avoid big chunks of text</a:t>
            </a:r>
          </a:p>
          <a:p>
            <a:pPr>
              <a:buFont typeface="Arial"/>
              <a:buChar char="•"/>
            </a:pPr>
            <a:r>
              <a:rPr lang="en-US" sz="2800" dirty="0" smtClean="0"/>
              <a:t>Avoid clichés or overly used selling words </a:t>
            </a:r>
            <a:endParaRPr lang="en-US" sz="2800" dirty="0"/>
          </a:p>
        </p:txBody>
      </p:sp>
    </p:spTree>
    <p:extLst>
      <p:ext uri="{BB962C8B-B14F-4D97-AF65-F5344CB8AC3E}">
        <p14:creationId xmlns:p14="http://schemas.microsoft.com/office/powerpoint/2010/main" val="1532859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summary</a:t>
            </a:r>
            <a:endParaRPr lang="en-US" dirty="0"/>
          </a:p>
        </p:txBody>
      </p:sp>
      <p:pic>
        <p:nvPicPr>
          <p:cNvPr id="6" name="Picture 5" descr="Screen shot 2013-09-09 at 9.59.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1261167"/>
            <a:ext cx="7848600" cy="5054600"/>
          </a:xfrm>
          <a:prstGeom prst="rect">
            <a:avLst/>
          </a:prstGeom>
        </p:spPr>
      </p:pic>
    </p:spTree>
    <p:extLst>
      <p:ext uri="{BB962C8B-B14F-4D97-AF65-F5344CB8AC3E}">
        <p14:creationId xmlns:p14="http://schemas.microsoft.com/office/powerpoint/2010/main" val="27977760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summary 2 </a:t>
            </a:r>
            <a:endParaRPr lang="en-US" dirty="0"/>
          </a:p>
        </p:txBody>
      </p:sp>
      <p:pic>
        <p:nvPicPr>
          <p:cNvPr id="4" name="Picture 3" descr="Screen shot 2013-09-09 at 10.07.2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40" y="1313866"/>
            <a:ext cx="8102600" cy="4470400"/>
          </a:xfrm>
          <a:prstGeom prst="rect">
            <a:avLst/>
          </a:prstGeom>
        </p:spPr>
      </p:pic>
    </p:spTree>
    <p:extLst>
      <p:ext uri="{BB962C8B-B14F-4D97-AF65-F5344CB8AC3E}">
        <p14:creationId xmlns:p14="http://schemas.microsoft.com/office/powerpoint/2010/main" val="32666584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Generate a list of 10 keywords</a:t>
            </a:r>
            <a:endParaRPr lang="en-US" dirty="0"/>
          </a:p>
        </p:txBody>
      </p:sp>
      <p:sp>
        <p:nvSpPr>
          <p:cNvPr id="3" name="Content Placeholder 2"/>
          <p:cNvSpPr>
            <a:spLocks noGrp="1"/>
          </p:cNvSpPr>
          <p:nvPr>
            <p:ph idx="1"/>
          </p:nvPr>
        </p:nvSpPr>
        <p:spPr/>
        <p:txBody>
          <a:bodyPr>
            <a:normAutofit/>
          </a:bodyPr>
          <a:lstStyle/>
          <a:p>
            <a:pPr>
              <a:buFont typeface="Arial"/>
              <a:buChar char="•"/>
            </a:pPr>
            <a:r>
              <a:rPr lang="en-US" sz="2800" dirty="0" smtClean="0"/>
              <a:t>What are your specialties? </a:t>
            </a:r>
          </a:p>
          <a:p>
            <a:pPr>
              <a:buFont typeface="Arial"/>
              <a:buChar char="•"/>
            </a:pPr>
            <a:r>
              <a:rPr lang="en-US" sz="2800" dirty="0" smtClean="0"/>
              <a:t>How might you attract employers looking for niche specialties? </a:t>
            </a:r>
          </a:p>
          <a:p>
            <a:pPr>
              <a:buFont typeface="Arial"/>
              <a:buChar char="•"/>
            </a:pPr>
            <a:r>
              <a:rPr lang="en-US" sz="2800" dirty="0" smtClean="0"/>
              <a:t>How will you incorporate these into your summary and headline? </a:t>
            </a:r>
            <a:endParaRPr lang="en-US" sz="2800" dirty="0"/>
          </a:p>
        </p:txBody>
      </p:sp>
    </p:spTree>
    <p:extLst>
      <p:ext uri="{BB962C8B-B14F-4D97-AF65-F5344CB8AC3E}">
        <p14:creationId xmlns:p14="http://schemas.microsoft.com/office/powerpoint/2010/main" val="41205608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Active—endorse, connect, &amp; follow</a:t>
            </a:r>
            <a:endParaRPr lang="en-US" dirty="0"/>
          </a:p>
        </p:txBody>
      </p:sp>
      <p:sp>
        <p:nvSpPr>
          <p:cNvPr id="3" name="Content Placeholder 2"/>
          <p:cNvSpPr>
            <a:spLocks noGrp="1"/>
          </p:cNvSpPr>
          <p:nvPr>
            <p:ph idx="1"/>
          </p:nvPr>
        </p:nvSpPr>
        <p:spPr>
          <a:xfrm>
            <a:off x="822960" y="1100629"/>
            <a:ext cx="7659611" cy="1992594"/>
          </a:xfrm>
        </p:spPr>
        <p:txBody>
          <a:bodyPr>
            <a:normAutofit/>
          </a:bodyPr>
          <a:lstStyle/>
          <a:p>
            <a:pPr>
              <a:buFont typeface="Arial"/>
              <a:buChar char="•"/>
            </a:pPr>
            <a:r>
              <a:rPr lang="en-US" sz="2000" dirty="0" smtClean="0"/>
              <a:t>If you endorse on LinkedIn, you’ll likely get endorsements back </a:t>
            </a:r>
          </a:p>
          <a:p>
            <a:pPr>
              <a:buFont typeface="Arial"/>
              <a:buChar char="•"/>
            </a:pPr>
            <a:r>
              <a:rPr lang="en-US" sz="2000" dirty="0" smtClean="0"/>
              <a:t>Send personalized messages to those you want to connect with; avoid the stock message</a:t>
            </a:r>
          </a:p>
          <a:p>
            <a:pPr>
              <a:buFont typeface="Arial"/>
              <a:buChar char="•"/>
            </a:pPr>
            <a:r>
              <a:rPr lang="en-US" sz="2000" dirty="0" smtClean="0"/>
              <a:t>Follow businesses, organizations, and people </a:t>
            </a:r>
            <a:endParaRPr lang="en-US" sz="2000" dirty="0"/>
          </a:p>
        </p:txBody>
      </p:sp>
      <p:pic>
        <p:nvPicPr>
          <p:cNvPr id="4" name="Picture 3" descr="Screen shot 2013-09-09 at 11.14.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2958141"/>
            <a:ext cx="7810500" cy="3835400"/>
          </a:xfrm>
          <a:prstGeom prst="rect">
            <a:avLst/>
          </a:prstGeom>
        </p:spPr>
      </p:pic>
    </p:spTree>
    <p:extLst>
      <p:ext uri="{BB962C8B-B14F-4D97-AF65-F5344CB8AC3E}">
        <p14:creationId xmlns:p14="http://schemas.microsoft.com/office/powerpoint/2010/main" val="11715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a group—in fact, join lots of groups!</a:t>
            </a:r>
            <a:endParaRPr lang="en-US" dirty="0"/>
          </a:p>
        </p:txBody>
      </p:sp>
      <p:sp>
        <p:nvSpPr>
          <p:cNvPr id="3" name="Content Placeholder 2"/>
          <p:cNvSpPr>
            <a:spLocks noGrp="1"/>
          </p:cNvSpPr>
          <p:nvPr>
            <p:ph idx="1"/>
          </p:nvPr>
        </p:nvSpPr>
        <p:spPr/>
        <p:txBody>
          <a:bodyPr>
            <a:normAutofit fontScale="70000" lnSpcReduction="20000"/>
          </a:bodyPr>
          <a:lstStyle/>
          <a:p>
            <a:pPr marL="0" indent="0"/>
            <a:r>
              <a:rPr lang="en-US" sz="3600" dirty="0" smtClean="0"/>
              <a:t>Job Listing Groups </a:t>
            </a:r>
          </a:p>
          <a:p>
            <a:pPr>
              <a:buFont typeface="Arial"/>
              <a:buChar char="•"/>
            </a:pPr>
            <a:r>
              <a:rPr lang="en-US" sz="3600" dirty="0" smtClean="0"/>
              <a:t>Job Openings, Job Leads and Job Connections!</a:t>
            </a:r>
          </a:p>
          <a:p>
            <a:pPr>
              <a:buFont typeface="Arial"/>
              <a:buChar char="•"/>
            </a:pPr>
            <a:r>
              <a:rPr lang="en-US" sz="3600" dirty="0" smtClean="0"/>
              <a:t>Job-Hunt Help </a:t>
            </a:r>
            <a:endParaRPr lang="en-US" sz="3600" dirty="0"/>
          </a:p>
          <a:p>
            <a:pPr marL="0" indent="0"/>
            <a:r>
              <a:rPr lang="en-US" sz="3600" dirty="0" smtClean="0"/>
              <a:t>Professional Organization Groups </a:t>
            </a:r>
          </a:p>
          <a:p>
            <a:pPr>
              <a:buFont typeface="Arial"/>
              <a:buChar char="•"/>
            </a:pPr>
            <a:r>
              <a:rPr lang="en-US" sz="3600" dirty="0" smtClean="0"/>
              <a:t>Harvard Business Review </a:t>
            </a:r>
          </a:p>
          <a:p>
            <a:pPr>
              <a:buFont typeface="Arial"/>
              <a:buChar char="•"/>
            </a:pPr>
            <a:r>
              <a:rPr lang="en-US" sz="3600" dirty="0" smtClean="0"/>
              <a:t>Business Professionals of America </a:t>
            </a:r>
          </a:p>
          <a:p>
            <a:pPr marL="0" indent="0"/>
            <a:endParaRPr lang="en-US" sz="2900" dirty="0" smtClean="0"/>
          </a:p>
          <a:p>
            <a:pPr marL="0" indent="0"/>
            <a:r>
              <a:rPr lang="en-US" sz="2900" dirty="0" smtClean="0"/>
              <a:t>Note</a:t>
            </a:r>
            <a:r>
              <a:rPr lang="en-US" sz="2900" dirty="0"/>
              <a:t>: Groups are automatically set to show on your profile. If you don’t want them to show, change your settings. </a:t>
            </a:r>
          </a:p>
          <a:p>
            <a:pPr>
              <a:buFont typeface="Arial"/>
              <a:buChar char="•"/>
            </a:pPr>
            <a:endParaRPr lang="en-US" sz="3600" dirty="0"/>
          </a:p>
          <a:p>
            <a:pPr>
              <a:buFont typeface="Arial"/>
              <a:buChar char="•"/>
            </a:pPr>
            <a:endParaRPr lang="en-US" dirty="0" smtClean="0"/>
          </a:p>
          <a:p>
            <a:pPr>
              <a:buFont typeface="Arial"/>
              <a:buChar char="•"/>
            </a:pPr>
            <a:endParaRPr lang="en-US" dirty="0"/>
          </a:p>
          <a:p>
            <a:pPr>
              <a:buFont typeface="Arial"/>
              <a:buChar char="•"/>
            </a:pPr>
            <a:endParaRPr lang="en-US" dirty="0" smtClean="0"/>
          </a:p>
          <a:p>
            <a:pPr>
              <a:buFont typeface="Arial"/>
              <a:buChar char="•"/>
            </a:pPr>
            <a:endParaRPr lang="en-US" dirty="0"/>
          </a:p>
          <a:p>
            <a:pPr>
              <a:buFont typeface="Arial"/>
              <a:buChar char="•"/>
            </a:pPr>
            <a:endParaRPr lang="en-US" dirty="0" smtClean="0"/>
          </a:p>
        </p:txBody>
      </p:sp>
    </p:spTree>
    <p:extLst>
      <p:ext uri="{BB962C8B-B14F-4D97-AF65-F5344CB8AC3E}">
        <p14:creationId xmlns:p14="http://schemas.microsoft.com/office/powerpoint/2010/main" val="5997740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About.me</a:t>
            </a:r>
            <a:endParaRPr lang="en-US" dirty="0"/>
          </a:p>
        </p:txBody>
      </p:sp>
      <p:sp>
        <p:nvSpPr>
          <p:cNvPr id="3" name="Content Placeholder 2"/>
          <p:cNvSpPr>
            <a:spLocks noGrp="1"/>
          </p:cNvSpPr>
          <p:nvPr>
            <p:ph idx="1"/>
          </p:nvPr>
        </p:nvSpPr>
        <p:spPr>
          <a:xfrm>
            <a:off x="822960" y="1100628"/>
            <a:ext cx="3328778" cy="3579849"/>
          </a:xfrm>
        </p:spPr>
        <p:txBody>
          <a:bodyPr>
            <a:normAutofit lnSpcReduction="10000"/>
          </a:bodyPr>
          <a:lstStyle/>
          <a:p>
            <a:pPr>
              <a:buFont typeface="Arial"/>
              <a:buChar char="•"/>
            </a:pPr>
            <a:r>
              <a:rPr lang="en-US" sz="3200" dirty="0" smtClean="0"/>
              <a:t>Is a (free) online business card</a:t>
            </a:r>
          </a:p>
          <a:p>
            <a:pPr>
              <a:buFont typeface="Arial"/>
              <a:buChar char="•"/>
            </a:pPr>
            <a:r>
              <a:rPr lang="en-US" sz="3200" dirty="0" smtClean="0"/>
              <a:t>Connects your digital presence in one central location  on the web</a:t>
            </a:r>
            <a:endParaRPr lang="en-US" sz="3200" dirty="0"/>
          </a:p>
        </p:txBody>
      </p:sp>
      <p:pic>
        <p:nvPicPr>
          <p:cNvPr id="7" name="Picture 6" descr="Screen shot 2013-09-04 at 2.24.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411" y="1165747"/>
            <a:ext cx="4787118" cy="3349949"/>
          </a:xfrm>
          <a:prstGeom prst="rect">
            <a:avLst/>
          </a:prstGeom>
        </p:spPr>
      </p:pic>
    </p:spTree>
    <p:extLst>
      <p:ext uri="{BB962C8B-B14F-4D97-AF65-F5344CB8AC3E}">
        <p14:creationId xmlns:p14="http://schemas.microsoft.com/office/powerpoint/2010/main" val="28391134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9-09 at 10.26.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961"/>
            <a:ext cx="9144000" cy="7098132"/>
          </a:xfrm>
          <a:prstGeom prst="rect">
            <a:avLst/>
          </a:prstGeom>
        </p:spPr>
      </p:pic>
    </p:spTree>
    <p:extLst>
      <p:ext uri="{BB962C8B-B14F-4D97-AF65-F5344CB8AC3E}">
        <p14:creationId xmlns:p14="http://schemas.microsoft.com/office/powerpoint/2010/main" val="6755137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9-09 at 10.29.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14555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Twitter </a:t>
            </a:r>
            <a:endParaRPr lang="en-US" dirty="0"/>
          </a:p>
        </p:txBody>
      </p:sp>
      <p:sp>
        <p:nvSpPr>
          <p:cNvPr id="3" name="Content Placeholder 2"/>
          <p:cNvSpPr>
            <a:spLocks noGrp="1"/>
          </p:cNvSpPr>
          <p:nvPr>
            <p:ph idx="1"/>
          </p:nvPr>
        </p:nvSpPr>
        <p:spPr/>
        <p:txBody>
          <a:bodyPr>
            <a:noAutofit/>
          </a:bodyPr>
          <a:lstStyle/>
          <a:p>
            <a:pPr>
              <a:buFont typeface="Arial"/>
              <a:buChar char="•"/>
            </a:pPr>
            <a:r>
              <a:rPr lang="en-US" sz="2800" dirty="0" smtClean="0"/>
              <a:t>Use an informative, catchy bio </a:t>
            </a:r>
          </a:p>
          <a:p>
            <a:pPr>
              <a:buFont typeface="Arial"/>
              <a:buChar char="•"/>
            </a:pPr>
            <a:r>
              <a:rPr lang="en-US" sz="2800" dirty="0" smtClean="0"/>
              <a:t>Link out to your professional website, LinkedIn, or </a:t>
            </a:r>
            <a:r>
              <a:rPr lang="en-US" sz="2800" dirty="0" err="1" smtClean="0"/>
              <a:t>About.Me</a:t>
            </a:r>
            <a:r>
              <a:rPr lang="en-US" sz="2800" dirty="0" smtClean="0"/>
              <a:t> page </a:t>
            </a:r>
          </a:p>
          <a:p>
            <a:pPr>
              <a:buFont typeface="Arial"/>
              <a:buChar char="•"/>
            </a:pPr>
            <a:r>
              <a:rPr lang="en-US" sz="2800" dirty="0" smtClean="0"/>
              <a:t>Follow industry leaders</a:t>
            </a:r>
          </a:p>
          <a:p>
            <a:pPr>
              <a:buFont typeface="Arial"/>
              <a:buChar char="•"/>
            </a:pPr>
            <a:r>
              <a:rPr lang="en-US" sz="2800" dirty="0" smtClean="0"/>
              <a:t>Use it as a space to display what you’re reading/find interesting </a:t>
            </a:r>
          </a:p>
          <a:p>
            <a:pPr>
              <a:buFont typeface="Arial"/>
              <a:buChar char="•"/>
            </a:pPr>
            <a:r>
              <a:rPr lang="en-US" sz="2800" dirty="0" smtClean="0"/>
              <a:t>Be active—</a:t>
            </a:r>
            <a:r>
              <a:rPr lang="en-US" sz="2800" dirty="0" err="1" smtClean="0"/>
              <a:t>retweet</a:t>
            </a:r>
            <a:r>
              <a:rPr lang="en-US" sz="2800" dirty="0" smtClean="0"/>
              <a:t>, favorite, and reply to others’ tweets</a:t>
            </a:r>
            <a:endParaRPr lang="en-US" sz="2800" dirty="0"/>
          </a:p>
        </p:txBody>
      </p:sp>
      <p:pic>
        <p:nvPicPr>
          <p:cNvPr id="4" name="Picture 3" descr="Screen shot 2013-09-10 at 4.16.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68130"/>
            <a:ext cx="9144000" cy="1979839"/>
          </a:xfrm>
          <a:prstGeom prst="rect">
            <a:avLst/>
          </a:prstGeom>
        </p:spPr>
      </p:pic>
    </p:spTree>
    <p:extLst>
      <p:ext uri="{BB962C8B-B14F-4D97-AF65-F5344CB8AC3E}">
        <p14:creationId xmlns:p14="http://schemas.microsoft.com/office/powerpoint/2010/main" val="2315556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a:bodyPr>
          <a:lstStyle/>
          <a:p>
            <a:pPr marL="285750" indent="-285750">
              <a:buFont typeface="Arial"/>
              <a:buChar char="•"/>
            </a:pPr>
            <a:r>
              <a:rPr lang="en-US" sz="2800" dirty="0" smtClean="0"/>
              <a:t>Understand why digital presence is important for employment in today’s global, digital economy</a:t>
            </a:r>
          </a:p>
          <a:p>
            <a:pPr marL="285750" indent="-285750">
              <a:buFont typeface="Arial"/>
              <a:buChar char="•"/>
            </a:pPr>
            <a:r>
              <a:rPr lang="en-US" sz="2800" dirty="0" smtClean="0"/>
              <a:t>Demonstrate useful web applications for creating presence on the job market</a:t>
            </a:r>
          </a:p>
          <a:p>
            <a:pPr marL="745236" lvl="3" indent="-457200"/>
            <a:r>
              <a:rPr lang="en-US" sz="2800" dirty="0" smtClean="0"/>
              <a:t>LinkedIn, </a:t>
            </a:r>
            <a:r>
              <a:rPr lang="en-US" sz="2800" dirty="0" err="1" smtClean="0"/>
              <a:t>About.Me</a:t>
            </a:r>
            <a:r>
              <a:rPr lang="en-US" sz="2800" dirty="0" smtClean="0"/>
              <a:t>, professional blogging and websites, Twitter, and other social media</a:t>
            </a:r>
          </a:p>
          <a:p>
            <a:pPr marL="457200" indent="-457200">
              <a:buFont typeface="Arial"/>
              <a:buChar char="•"/>
            </a:pPr>
            <a:r>
              <a:rPr lang="en-US" sz="2800" dirty="0"/>
              <a:t>Overview the dos and don’ts of promoting yourself online  </a:t>
            </a:r>
          </a:p>
          <a:p>
            <a:pPr marL="457200" indent="-457200"/>
            <a:endParaRPr lang="en-US" sz="2800" dirty="0" smtClean="0"/>
          </a:p>
        </p:txBody>
      </p:sp>
    </p:spTree>
    <p:extLst>
      <p:ext uri="{BB962C8B-B14F-4D97-AF65-F5344CB8AC3E}">
        <p14:creationId xmlns:p14="http://schemas.microsoft.com/office/powerpoint/2010/main" val="1847198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list of what social media you may want employers to find</a:t>
            </a:r>
            <a:endParaRPr lang="en-US" dirty="0"/>
          </a:p>
        </p:txBody>
      </p:sp>
      <p:sp>
        <p:nvSpPr>
          <p:cNvPr id="3" name="Content Placeholder 2"/>
          <p:cNvSpPr>
            <a:spLocks noGrp="1"/>
          </p:cNvSpPr>
          <p:nvPr>
            <p:ph idx="1"/>
          </p:nvPr>
        </p:nvSpPr>
        <p:spPr/>
        <p:txBody>
          <a:bodyPr>
            <a:normAutofit/>
          </a:bodyPr>
          <a:lstStyle/>
          <a:p>
            <a:pPr>
              <a:buFont typeface="Arial"/>
              <a:buChar char="•"/>
            </a:pPr>
            <a:r>
              <a:rPr lang="en-US" sz="2400" dirty="0" smtClean="0"/>
              <a:t>Think about ways in can link your social media together </a:t>
            </a:r>
          </a:p>
          <a:p>
            <a:pPr>
              <a:buFont typeface="Arial"/>
              <a:buChar char="•"/>
            </a:pPr>
            <a:r>
              <a:rPr lang="en-US" sz="2400" dirty="0" smtClean="0"/>
              <a:t>Determine what social media applications you should invest the most time in </a:t>
            </a:r>
          </a:p>
          <a:p>
            <a:pPr>
              <a:buFont typeface="Arial"/>
              <a:buChar char="•"/>
            </a:pPr>
            <a:r>
              <a:rPr lang="en-US" sz="2400" dirty="0" smtClean="0"/>
              <a:t>Contemplate how—if at all—you want to blend your personal likes/interests with your professional social media presence </a:t>
            </a:r>
            <a:endParaRPr lang="en-US" sz="2400" dirty="0"/>
          </a:p>
        </p:txBody>
      </p:sp>
    </p:spTree>
    <p:extLst>
      <p:ext uri="{BB962C8B-B14F-4D97-AF65-F5344CB8AC3E}">
        <p14:creationId xmlns:p14="http://schemas.microsoft.com/office/powerpoint/2010/main" val="17099704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blogging</a:t>
            </a:r>
            <a:endParaRPr lang="en-US" dirty="0"/>
          </a:p>
        </p:txBody>
      </p:sp>
      <p:sp>
        <p:nvSpPr>
          <p:cNvPr id="3" name="Content Placeholder 2"/>
          <p:cNvSpPr>
            <a:spLocks noGrp="1"/>
          </p:cNvSpPr>
          <p:nvPr>
            <p:ph idx="1"/>
          </p:nvPr>
        </p:nvSpPr>
        <p:spPr/>
        <p:txBody>
          <a:bodyPr>
            <a:normAutofit fontScale="92500" lnSpcReduction="10000"/>
          </a:bodyPr>
          <a:lstStyle/>
          <a:p>
            <a:pPr>
              <a:buFont typeface="Arial"/>
              <a:buChar char="•"/>
            </a:pPr>
            <a:r>
              <a:rPr lang="en-US" sz="2800" dirty="0" smtClean="0"/>
              <a:t>Think of blogging as </a:t>
            </a:r>
            <a:r>
              <a:rPr lang="en-US" sz="2800" i="1" dirty="0" smtClean="0"/>
              <a:t>your resume in action</a:t>
            </a:r>
            <a:r>
              <a:rPr lang="en-US" sz="2800" dirty="0" smtClean="0"/>
              <a:t>—a space in which you think about, write about, ask questions of, and post content on your professional interests and activities </a:t>
            </a:r>
          </a:p>
          <a:p>
            <a:pPr lvl="2">
              <a:buFont typeface="Arial"/>
              <a:buChar char="•"/>
            </a:pPr>
            <a:r>
              <a:rPr lang="en-US" sz="2800" dirty="0" smtClean="0"/>
              <a:t>A space for you to stay current, sharp</a:t>
            </a:r>
          </a:p>
          <a:p>
            <a:pPr lvl="2">
              <a:buFont typeface="Arial"/>
              <a:buChar char="•"/>
            </a:pPr>
            <a:r>
              <a:rPr lang="en-US" sz="2800" dirty="0" smtClean="0"/>
              <a:t>A space for you to welcome interactivity</a:t>
            </a:r>
          </a:p>
          <a:p>
            <a:pPr lvl="2">
              <a:buFont typeface="Arial"/>
              <a:buChar char="•"/>
            </a:pPr>
            <a:r>
              <a:rPr lang="en-US" sz="2800" dirty="0" smtClean="0"/>
              <a:t>A space for you to link to ideas you find attractive </a:t>
            </a:r>
          </a:p>
          <a:p>
            <a:pPr lvl="2">
              <a:buFont typeface="Arial"/>
              <a:buChar char="•"/>
            </a:pPr>
            <a:r>
              <a:rPr lang="en-US" sz="2800" dirty="0" smtClean="0"/>
              <a:t>A space for you to build a voice </a:t>
            </a:r>
          </a:p>
          <a:p>
            <a:pPr lvl="2">
              <a:buFont typeface="Arial"/>
              <a:buChar char="•"/>
            </a:pPr>
            <a:r>
              <a:rPr lang="en-US" sz="2800" dirty="0" smtClean="0"/>
              <a:t>A space to point future employers to</a:t>
            </a:r>
          </a:p>
        </p:txBody>
      </p:sp>
    </p:spTree>
    <p:extLst>
      <p:ext uri="{BB962C8B-B14F-4D97-AF65-F5344CB8AC3E}">
        <p14:creationId xmlns:p14="http://schemas.microsoft.com/office/powerpoint/2010/main" val="27405006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Wordpress</a:t>
            </a:r>
            <a:r>
              <a:rPr lang="en-US" dirty="0" smtClean="0"/>
              <a:t>, blogger, </a:t>
            </a:r>
            <a:r>
              <a:rPr lang="en-US" dirty="0" err="1" smtClean="0"/>
              <a:t>weebly</a:t>
            </a:r>
            <a:r>
              <a:rPr lang="en-US" dirty="0" smtClean="0"/>
              <a:t> </a:t>
            </a:r>
            <a:endParaRPr lang="en-US" dirty="0"/>
          </a:p>
        </p:txBody>
      </p:sp>
      <p:pic>
        <p:nvPicPr>
          <p:cNvPr id="4" name="Picture 3" descr="Screen shot 2013-09-09 at 12.39.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4488"/>
            <a:ext cx="5689600" cy="5783512"/>
          </a:xfrm>
          <a:prstGeom prst="rect">
            <a:avLst/>
          </a:prstGeom>
        </p:spPr>
      </p:pic>
      <p:pic>
        <p:nvPicPr>
          <p:cNvPr id="5" name="Picture 4" descr="blogger_log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9579" y="3289178"/>
            <a:ext cx="5464421" cy="3346958"/>
          </a:xfrm>
          <a:prstGeom prst="rect">
            <a:avLst/>
          </a:prstGeom>
        </p:spPr>
      </p:pic>
      <p:pic>
        <p:nvPicPr>
          <p:cNvPr id="6" name="Picture 5" descr="Screen shot 2013-09-09 at 12.49.3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9600" y="1056303"/>
            <a:ext cx="3883820" cy="2798176"/>
          </a:xfrm>
          <a:prstGeom prst="rect">
            <a:avLst/>
          </a:prstGeom>
        </p:spPr>
      </p:pic>
    </p:spTree>
    <p:extLst>
      <p:ext uri="{BB962C8B-B14F-4D97-AF65-F5344CB8AC3E}">
        <p14:creationId xmlns:p14="http://schemas.microsoft.com/office/powerpoint/2010/main" val="22227912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than Blogging—</a:t>
            </a:r>
            <a:br>
              <a:rPr lang="en-US" dirty="0" smtClean="0"/>
            </a:br>
            <a:r>
              <a:rPr lang="en-US" dirty="0" smtClean="0"/>
              <a:t>Building a professional portfolio  </a:t>
            </a:r>
            <a:endParaRPr lang="en-US" dirty="0"/>
          </a:p>
        </p:txBody>
      </p:sp>
      <p:sp>
        <p:nvSpPr>
          <p:cNvPr id="3" name="Content Placeholder 2"/>
          <p:cNvSpPr>
            <a:spLocks noGrp="1"/>
          </p:cNvSpPr>
          <p:nvPr>
            <p:ph idx="1"/>
          </p:nvPr>
        </p:nvSpPr>
        <p:spPr>
          <a:xfrm>
            <a:off x="822960" y="1100629"/>
            <a:ext cx="7520940" cy="2506172"/>
          </a:xfrm>
        </p:spPr>
        <p:txBody>
          <a:bodyPr>
            <a:normAutofit/>
          </a:bodyPr>
          <a:lstStyle/>
          <a:p>
            <a:pPr>
              <a:buFont typeface="Arial"/>
              <a:buChar char="•"/>
            </a:pPr>
            <a:r>
              <a:rPr lang="en-US" sz="3200" dirty="0" smtClean="0"/>
              <a:t>Include personalized, (fairly) detailed “About Me” page</a:t>
            </a:r>
          </a:p>
          <a:p>
            <a:pPr>
              <a:buFont typeface="Arial"/>
              <a:buChar char="•"/>
            </a:pPr>
            <a:r>
              <a:rPr lang="en-US" sz="3200" dirty="0" smtClean="0"/>
              <a:t>Integrate other “hallmarks” that display what you have done </a:t>
            </a:r>
            <a:endParaRPr lang="en-US" sz="3200" dirty="0"/>
          </a:p>
        </p:txBody>
      </p:sp>
      <p:pic>
        <p:nvPicPr>
          <p:cNvPr id="4" name="Picture 3" descr="Screen shot 2013-09-10 at 4.25.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381" y="3269176"/>
            <a:ext cx="6426200" cy="1663700"/>
          </a:xfrm>
          <a:prstGeom prst="rect">
            <a:avLst/>
          </a:prstGeom>
        </p:spPr>
      </p:pic>
    </p:spTree>
    <p:extLst>
      <p:ext uri="{BB962C8B-B14F-4D97-AF65-F5344CB8AC3E}">
        <p14:creationId xmlns:p14="http://schemas.microsoft.com/office/powerpoint/2010/main" val="3660898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parting advice</a:t>
            </a:r>
            <a:endParaRPr lang="en-US" dirty="0"/>
          </a:p>
        </p:txBody>
      </p:sp>
      <p:sp>
        <p:nvSpPr>
          <p:cNvPr id="3" name="Content Placeholder 2"/>
          <p:cNvSpPr>
            <a:spLocks noGrp="1"/>
          </p:cNvSpPr>
          <p:nvPr>
            <p:ph idx="1"/>
          </p:nvPr>
        </p:nvSpPr>
        <p:spPr>
          <a:xfrm>
            <a:off x="602882" y="914400"/>
            <a:ext cx="7741018" cy="3579849"/>
          </a:xfrm>
        </p:spPr>
        <p:txBody>
          <a:bodyPr>
            <a:noAutofit/>
          </a:bodyPr>
          <a:lstStyle/>
          <a:p>
            <a:pPr>
              <a:buFont typeface="+mj-lt"/>
              <a:buAutoNum type="arabicPeriod"/>
            </a:pPr>
            <a:r>
              <a:rPr lang="en-US" sz="2000" dirty="0" smtClean="0"/>
              <a:t>Develop a professional identity plan. Write it. Map it. Carry it out. </a:t>
            </a:r>
          </a:p>
          <a:p>
            <a:pPr lvl="2">
              <a:buFont typeface="Arial"/>
              <a:buChar char="•"/>
            </a:pPr>
            <a:r>
              <a:rPr lang="en-US" sz="1800" dirty="0" smtClean="0"/>
              <a:t>What do you want to highlight? How do you want to display your interests, accomplishments, and digital activity? </a:t>
            </a:r>
            <a:endParaRPr lang="en-US" sz="1800" dirty="0"/>
          </a:p>
          <a:p>
            <a:pPr>
              <a:buFont typeface="+mj-lt"/>
              <a:buAutoNum type="arabicPeriod"/>
            </a:pPr>
            <a:r>
              <a:rPr lang="en-US" sz="2000" dirty="0" smtClean="0"/>
              <a:t>Model what’s done in your industry. Although it might seem advantageous to be a trend setter, you’ll want to have the basics down first. </a:t>
            </a:r>
          </a:p>
          <a:p>
            <a:pPr lvl="2">
              <a:buFont typeface="Arial"/>
              <a:buChar char="•"/>
            </a:pPr>
            <a:r>
              <a:rPr lang="en-US" sz="1800" dirty="0" smtClean="0"/>
              <a:t>Take a look at lots of examples—from longtime industry leaders to new hires—to determine how, if it all, professionals in your industry are using social media</a:t>
            </a:r>
          </a:p>
          <a:p>
            <a:pPr>
              <a:buFont typeface="+mj-lt"/>
              <a:buAutoNum type="arabicPeriod"/>
            </a:pPr>
            <a:r>
              <a:rPr lang="en-US" sz="2000" dirty="0" smtClean="0"/>
              <a:t>Begin to build a voice.</a:t>
            </a:r>
          </a:p>
          <a:p>
            <a:pPr lvl="2">
              <a:buFont typeface="Arial"/>
              <a:buChar char="•"/>
            </a:pPr>
            <a:r>
              <a:rPr lang="en-US" sz="1800" dirty="0" smtClean="0"/>
              <a:t>Think of yourself as contributing to an ongoing conversation. What can you add to it? How can you set yourself apart from the rest? What social media tools can help you accomplish your goals? </a:t>
            </a:r>
          </a:p>
        </p:txBody>
      </p:sp>
    </p:spTree>
    <p:extLst>
      <p:ext uri="{BB962C8B-B14F-4D97-AF65-F5344CB8AC3E}">
        <p14:creationId xmlns:p14="http://schemas.microsoft.com/office/powerpoint/2010/main" val="1573545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think about digital presence?</a:t>
            </a:r>
            <a:endParaRPr lang="en-US" dirty="0"/>
          </a:p>
        </p:txBody>
      </p:sp>
      <p:sp>
        <p:nvSpPr>
          <p:cNvPr id="3" name="Content Placeholder 2"/>
          <p:cNvSpPr>
            <a:spLocks noGrp="1"/>
          </p:cNvSpPr>
          <p:nvPr>
            <p:ph idx="1"/>
          </p:nvPr>
        </p:nvSpPr>
        <p:spPr/>
        <p:txBody>
          <a:bodyPr>
            <a:normAutofit/>
          </a:bodyPr>
          <a:lstStyle/>
          <a:p>
            <a:pPr marL="285750" indent="-285750">
              <a:buFont typeface="Arial"/>
              <a:buChar char="•"/>
            </a:pPr>
            <a:r>
              <a:rPr lang="en-US" sz="2800" dirty="0" smtClean="0"/>
              <a:t>A resume builder that lets your potential employers know more about you</a:t>
            </a:r>
            <a:endParaRPr lang="en-US" sz="2800" dirty="0"/>
          </a:p>
          <a:p>
            <a:pPr marL="285750" indent="-285750">
              <a:buFont typeface="Arial"/>
              <a:buChar char="•"/>
            </a:pPr>
            <a:r>
              <a:rPr lang="en-US" sz="2800" dirty="0" smtClean="0"/>
              <a:t>Opportunity to </a:t>
            </a:r>
            <a:r>
              <a:rPr lang="en-US" sz="2800" i="1" dirty="0" smtClean="0"/>
              <a:t>show</a:t>
            </a:r>
            <a:r>
              <a:rPr lang="en-US" sz="2800" dirty="0" smtClean="0"/>
              <a:t> what you do </a:t>
            </a:r>
          </a:p>
          <a:p>
            <a:pPr marL="285750" indent="-285750">
              <a:buFont typeface="Arial"/>
              <a:buChar char="•"/>
            </a:pPr>
            <a:r>
              <a:rPr lang="en-US" sz="2800" dirty="0" smtClean="0"/>
              <a:t>Potential to stand out in the crowd</a:t>
            </a:r>
          </a:p>
          <a:p>
            <a:pPr marL="285750" indent="-285750">
              <a:buFont typeface="Arial"/>
              <a:buChar char="•"/>
            </a:pPr>
            <a:r>
              <a:rPr lang="en-US" sz="2800" dirty="0" smtClean="0"/>
              <a:t>A way to network and connect with other professionals </a:t>
            </a:r>
          </a:p>
        </p:txBody>
      </p:sp>
    </p:spTree>
    <p:extLst>
      <p:ext uri="{BB962C8B-B14F-4D97-AF65-F5344CB8AC3E}">
        <p14:creationId xmlns:p14="http://schemas.microsoft.com/office/powerpoint/2010/main" val="2147826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kedin-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128" y="2083855"/>
            <a:ext cx="5307872" cy="2987345"/>
          </a:xfrm>
          <a:prstGeom prst="rect">
            <a:avLst/>
          </a:prstGeom>
        </p:spPr>
      </p:pic>
      <p:sp>
        <p:nvSpPr>
          <p:cNvPr id="2" name="Title 1"/>
          <p:cNvSpPr>
            <a:spLocks noGrp="1"/>
          </p:cNvSpPr>
          <p:nvPr>
            <p:ph type="title"/>
          </p:nvPr>
        </p:nvSpPr>
        <p:spPr/>
        <p:txBody>
          <a:bodyPr/>
          <a:lstStyle/>
          <a:p>
            <a:r>
              <a:rPr lang="en-US" dirty="0" smtClean="0"/>
              <a:t>Linked in—by the numbers</a:t>
            </a:r>
            <a:endParaRPr lang="en-US" dirty="0"/>
          </a:p>
        </p:txBody>
      </p:sp>
      <p:sp>
        <p:nvSpPr>
          <p:cNvPr id="3" name="Content Placeholder 2"/>
          <p:cNvSpPr>
            <a:spLocks noGrp="1"/>
          </p:cNvSpPr>
          <p:nvPr>
            <p:ph idx="1"/>
          </p:nvPr>
        </p:nvSpPr>
        <p:spPr/>
        <p:txBody>
          <a:bodyPr>
            <a:normAutofit/>
          </a:bodyPr>
          <a:lstStyle/>
          <a:p>
            <a:pPr>
              <a:buFont typeface="Arial"/>
              <a:buChar char="•"/>
            </a:pPr>
            <a:r>
              <a:rPr lang="en-US" sz="2400" dirty="0" smtClean="0"/>
              <a:t>238 million+ registered members </a:t>
            </a:r>
          </a:p>
          <a:p>
            <a:pPr>
              <a:buFont typeface="Arial"/>
              <a:buChar char="•"/>
            </a:pPr>
            <a:r>
              <a:rPr lang="en-US" sz="2400" dirty="0" smtClean="0"/>
              <a:t>84 million in the U.S. </a:t>
            </a:r>
          </a:p>
          <a:p>
            <a:pPr>
              <a:buFont typeface="Arial"/>
              <a:buChar char="•"/>
            </a:pPr>
            <a:r>
              <a:rPr lang="en-US" sz="2400" dirty="0" smtClean="0"/>
              <a:t>2 new members join every second </a:t>
            </a:r>
          </a:p>
          <a:p>
            <a:pPr>
              <a:buFont typeface="Arial"/>
              <a:buChar char="•"/>
            </a:pPr>
            <a:r>
              <a:rPr lang="en-US" sz="2400" dirty="0" smtClean="0"/>
              <a:t>30 million+ users are students or recent grads</a:t>
            </a:r>
            <a:endParaRPr lang="en-US" sz="2400" dirty="0"/>
          </a:p>
        </p:txBody>
      </p:sp>
    </p:spTree>
    <p:extLst>
      <p:ext uri="{BB962C8B-B14F-4D97-AF65-F5344CB8AC3E}">
        <p14:creationId xmlns:p14="http://schemas.microsoft.com/office/powerpoint/2010/main" val="456731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a:t>
            </a:r>
            <a:r>
              <a:rPr lang="en-US" dirty="0" err="1" smtClean="0"/>
              <a:t>Linkedin</a:t>
            </a:r>
            <a:endParaRPr lang="en-US" dirty="0"/>
          </a:p>
        </p:txBody>
      </p:sp>
      <p:sp>
        <p:nvSpPr>
          <p:cNvPr id="3" name="Content Placeholder 2"/>
          <p:cNvSpPr>
            <a:spLocks noGrp="1"/>
          </p:cNvSpPr>
          <p:nvPr>
            <p:ph idx="1"/>
          </p:nvPr>
        </p:nvSpPr>
        <p:spPr/>
        <p:txBody>
          <a:bodyPr>
            <a:normAutofit/>
          </a:bodyPr>
          <a:lstStyle/>
          <a:p>
            <a:pPr>
              <a:buFont typeface="+mj-lt"/>
              <a:buAutoNum type="arabicPeriod"/>
            </a:pPr>
            <a:r>
              <a:rPr lang="en-US" sz="2800" dirty="0" smtClean="0"/>
              <a:t> Use a professional, updated photo </a:t>
            </a:r>
          </a:p>
          <a:p>
            <a:pPr>
              <a:buFont typeface="+mj-lt"/>
              <a:buAutoNum type="arabicPeriod"/>
            </a:pPr>
            <a:r>
              <a:rPr lang="en-US" sz="2800" dirty="0" smtClean="0"/>
              <a:t> Make the most out of your headline</a:t>
            </a:r>
          </a:p>
          <a:p>
            <a:pPr>
              <a:buFont typeface="+mj-lt"/>
              <a:buAutoNum type="arabicPeriod"/>
            </a:pPr>
            <a:r>
              <a:rPr lang="en-US" sz="2800" dirty="0" smtClean="0"/>
              <a:t> Write an informative yet concise summary </a:t>
            </a:r>
          </a:p>
          <a:p>
            <a:pPr>
              <a:buFont typeface="+mj-lt"/>
              <a:buAutoNum type="arabicPeriod"/>
            </a:pPr>
            <a:r>
              <a:rPr lang="en-US" sz="2800" dirty="0" smtClean="0"/>
              <a:t> Follow businesses that are relevant to your interests </a:t>
            </a:r>
          </a:p>
          <a:p>
            <a:pPr>
              <a:buFont typeface="+mj-lt"/>
              <a:buAutoNum type="arabicPeriod"/>
            </a:pPr>
            <a:r>
              <a:rPr lang="en-US" sz="2800" dirty="0" smtClean="0"/>
              <a:t> Be active</a:t>
            </a:r>
            <a:endParaRPr lang="en-US" sz="2800" dirty="0"/>
          </a:p>
        </p:txBody>
      </p:sp>
    </p:spTree>
    <p:extLst>
      <p:ext uri="{BB962C8B-B14F-4D97-AF65-F5344CB8AC3E}">
        <p14:creationId xmlns:p14="http://schemas.microsoft.com/office/powerpoint/2010/main" val="536737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photo—your readers’ 1</a:t>
            </a:r>
            <a:r>
              <a:rPr lang="en-US" baseline="30000" dirty="0" smtClean="0"/>
              <a:t>st </a:t>
            </a:r>
            <a:r>
              <a:rPr lang="en-US" dirty="0" smtClean="0"/>
              <a:t> clue of your professional identity </a:t>
            </a:r>
            <a:endParaRPr lang="en-US" dirty="0"/>
          </a:p>
        </p:txBody>
      </p:sp>
      <p:sp>
        <p:nvSpPr>
          <p:cNvPr id="3" name="Content Placeholder 2"/>
          <p:cNvSpPr>
            <a:spLocks noGrp="1"/>
          </p:cNvSpPr>
          <p:nvPr>
            <p:ph idx="1"/>
          </p:nvPr>
        </p:nvSpPr>
        <p:spPr/>
        <p:txBody>
          <a:bodyPr>
            <a:normAutofit fontScale="92500" lnSpcReduction="20000"/>
          </a:bodyPr>
          <a:lstStyle/>
          <a:p>
            <a:pPr>
              <a:buFont typeface="Arial"/>
              <a:buChar char="•"/>
            </a:pPr>
            <a:r>
              <a:rPr lang="en-US" sz="3200" dirty="0" smtClean="0"/>
              <a:t>What you should have</a:t>
            </a:r>
          </a:p>
          <a:p>
            <a:pPr marL="752094" lvl="2" indent="-514350">
              <a:buFont typeface="+mj-lt"/>
              <a:buAutoNum type="arabicPeriod"/>
            </a:pPr>
            <a:r>
              <a:rPr lang="en-US" sz="3200" dirty="0" smtClean="0"/>
              <a:t>Bright, well-lit image</a:t>
            </a:r>
          </a:p>
          <a:p>
            <a:pPr marL="752094" lvl="2" indent="-514350">
              <a:buFont typeface="+mj-lt"/>
              <a:buAutoNum type="arabicPeriod"/>
            </a:pPr>
            <a:r>
              <a:rPr lang="en-US" sz="3200" dirty="0" smtClean="0"/>
              <a:t>An approachable look</a:t>
            </a:r>
          </a:p>
          <a:p>
            <a:pPr marL="752094" lvl="2" indent="-514350">
              <a:buFont typeface="+mj-lt"/>
              <a:buAutoNum type="arabicPeriod"/>
            </a:pPr>
            <a:r>
              <a:rPr lang="en-US" sz="3200" dirty="0" smtClean="0"/>
              <a:t>A professional look </a:t>
            </a:r>
          </a:p>
          <a:p>
            <a:pPr>
              <a:buFont typeface="Arial"/>
              <a:buChar char="•"/>
            </a:pPr>
            <a:r>
              <a:rPr lang="en-US" sz="3200" dirty="0" smtClean="0"/>
              <a:t>What to avoid </a:t>
            </a:r>
          </a:p>
          <a:p>
            <a:pPr marL="752094" lvl="2" indent="-514350">
              <a:buFont typeface="+mj-lt"/>
              <a:buAutoNum type="arabicPeriod"/>
            </a:pPr>
            <a:r>
              <a:rPr lang="en-US" sz="3200" dirty="0" smtClean="0"/>
              <a:t>Self portraits/“</a:t>
            </a:r>
            <a:r>
              <a:rPr lang="en-US" sz="3200" dirty="0" err="1" smtClean="0"/>
              <a:t>selfies</a:t>
            </a:r>
            <a:r>
              <a:rPr lang="en-US" sz="3200" dirty="0" smtClean="0"/>
              <a:t>”</a:t>
            </a:r>
          </a:p>
          <a:p>
            <a:pPr marL="752094" lvl="2" indent="-514350">
              <a:buFont typeface="+mj-lt"/>
              <a:buAutoNum type="arabicPeriod"/>
            </a:pPr>
            <a:r>
              <a:rPr lang="en-US" sz="3200" dirty="0" smtClean="0"/>
              <a:t>Grainy, pixilated images</a:t>
            </a:r>
          </a:p>
          <a:p>
            <a:pPr marL="752094" lvl="2" indent="-514350">
              <a:buFont typeface="+mj-lt"/>
              <a:buAutoNum type="arabicPeriod"/>
            </a:pPr>
            <a:r>
              <a:rPr lang="en-US" sz="3200" dirty="0" smtClean="0"/>
              <a:t>Group photos </a:t>
            </a:r>
          </a:p>
          <a:p>
            <a:pPr marL="237744" lvl="2" indent="0">
              <a:buNone/>
            </a:pPr>
            <a:endParaRPr lang="en-US" sz="3200" dirty="0" smtClean="0"/>
          </a:p>
          <a:p>
            <a:pPr marL="752094" lvl="2" indent="-514350">
              <a:buFont typeface="+mj-lt"/>
              <a:buAutoNum type="arabicPeriod"/>
            </a:pPr>
            <a:endParaRPr lang="en-US" sz="3200" dirty="0"/>
          </a:p>
        </p:txBody>
      </p:sp>
    </p:spTree>
    <p:extLst>
      <p:ext uri="{BB962C8B-B14F-4D97-AF65-F5344CB8AC3E}">
        <p14:creationId xmlns:p14="http://schemas.microsoft.com/office/powerpoint/2010/main" val="673039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the most of your headline—120 characters to market yourself</a:t>
            </a:r>
            <a:endParaRPr lang="en-US" dirty="0"/>
          </a:p>
        </p:txBody>
      </p:sp>
      <p:sp>
        <p:nvSpPr>
          <p:cNvPr id="3" name="Content Placeholder 2"/>
          <p:cNvSpPr>
            <a:spLocks noGrp="1"/>
          </p:cNvSpPr>
          <p:nvPr>
            <p:ph idx="1"/>
          </p:nvPr>
        </p:nvSpPr>
        <p:spPr>
          <a:xfrm>
            <a:off x="822960" y="1523912"/>
            <a:ext cx="3507873" cy="3156565"/>
          </a:xfrm>
        </p:spPr>
        <p:txBody>
          <a:bodyPr>
            <a:normAutofit lnSpcReduction="10000"/>
          </a:bodyPr>
          <a:lstStyle/>
          <a:p>
            <a:pPr>
              <a:buFont typeface="Arial"/>
              <a:buChar char="•"/>
            </a:pPr>
            <a:r>
              <a:rPr lang="en-US" sz="2400" dirty="0" smtClean="0"/>
              <a:t>Don’t go with the default</a:t>
            </a:r>
          </a:p>
          <a:p>
            <a:pPr lvl="2">
              <a:buFont typeface="Arial"/>
              <a:buChar char="•"/>
            </a:pPr>
            <a:r>
              <a:rPr lang="en-US" sz="2400" dirty="0" smtClean="0"/>
              <a:t>Profile --- &gt; edit profile --- &gt; edit headline</a:t>
            </a:r>
          </a:p>
          <a:p>
            <a:pPr>
              <a:buFont typeface="Arial"/>
              <a:buChar char="•"/>
            </a:pPr>
            <a:r>
              <a:rPr lang="en-US" sz="2400" dirty="0" smtClean="0"/>
              <a:t>Let your headline capture the “so what” of your professional identity </a:t>
            </a:r>
            <a:endParaRPr lang="en-US" sz="2400" dirty="0"/>
          </a:p>
        </p:txBody>
      </p:sp>
      <p:sp>
        <p:nvSpPr>
          <p:cNvPr id="4" name="TextBox 3"/>
          <p:cNvSpPr txBox="1"/>
          <p:nvPr/>
        </p:nvSpPr>
        <p:spPr>
          <a:xfrm>
            <a:off x="4656459" y="1523912"/>
            <a:ext cx="3999101" cy="1938992"/>
          </a:xfrm>
          <a:prstGeom prst="rect">
            <a:avLst/>
          </a:prstGeom>
          <a:solidFill>
            <a:srgbClr val="F96A1B"/>
          </a:solidFill>
        </p:spPr>
        <p:txBody>
          <a:bodyPr wrap="square" rtlCol="0">
            <a:spAutoFit/>
          </a:bodyPr>
          <a:lstStyle/>
          <a:p>
            <a:pPr marL="342900" indent="-342900">
              <a:buAutoNum type="arabicPeriod"/>
            </a:pPr>
            <a:r>
              <a:rPr lang="en-US" sz="2000" dirty="0" smtClean="0">
                <a:solidFill>
                  <a:schemeClr val="bg1"/>
                </a:solidFill>
              </a:rPr>
              <a:t>Showcase your specialty</a:t>
            </a:r>
          </a:p>
          <a:p>
            <a:pPr marL="342900" indent="-342900">
              <a:buAutoNum type="arabicPeriod"/>
            </a:pPr>
            <a:r>
              <a:rPr lang="en-US" sz="2000" dirty="0" smtClean="0">
                <a:solidFill>
                  <a:schemeClr val="bg1"/>
                </a:solidFill>
              </a:rPr>
              <a:t>Speak directly to your target audience</a:t>
            </a:r>
          </a:p>
          <a:p>
            <a:pPr marL="342900" indent="-342900">
              <a:buAutoNum type="arabicPeriod"/>
            </a:pPr>
            <a:r>
              <a:rPr lang="en-US" sz="2000" dirty="0" smtClean="0">
                <a:solidFill>
                  <a:schemeClr val="bg1"/>
                </a:solidFill>
              </a:rPr>
              <a:t>Be specific </a:t>
            </a:r>
          </a:p>
          <a:p>
            <a:pPr marL="342900" indent="-342900">
              <a:buAutoNum type="arabicPeriod"/>
            </a:pPr>
            <a:r>
              <a:rPr lang="en-US" sz="2000" dirty="0" smtClean="0">
                <a:solidFill>
                  <a:schemeClr val="bg1"/>
                </a:solidFill>
              </a:rPr>
              <a:t>Include key words</a:t>
            </a:r>
          </a:p>
          <a:p>
            <a:pPr marL="342900" indent="-342900">
              <a:buAutoNum type="arabicPeriod"/>
            </a:pPr>
            <a:r>
              <a:rPr lang="en-US" sz="2000" dirty="0" smtClean="0">
                <a:solidFill>
                  <a:schemeClr val="bg1"/>
                </a:solidFill>
              </a:rPr>
              <a:t>Be creative</a:t>
            </a:r>
            <a:endParaRPr lang="en-US" sz="2000" dirty="0">
              <a:solidFill>
                <a:schemeClr val="bg1"/>
              </a:solidFill>
            </a:endParaRPr>
          </a:p>
        </p:txBody>
      </p:sp>
      <p:sp>
        <p:nvSpPr>
          <p:cNvPr id="5" name="TextBox 4"/>
          <p:cNvSpPr txBox="1"/>
          <p:nvPr/>
        </p:nvSpPr>
        <p:spPr>
          <a:xfrm>
            <a:off x="4656459" y="3532787"/>
            <a:ext cx="3999101" cy="646331"/>
          </a:xfrm>
          <a:prstGeom prst="rect">
            <a:avLst/>
          </a:prstGeom>
          <a:noFill/>
        </p:spPr>
        <p:txBody>
          <a:bodyPr wrap="square" rtlCol="0">
            <a:spAutoFit/>
          </a:bodyPr>
          <a:lstStyle/>
          <a:p>
            <a:r>
              <a:rPr lang="en-US" dirty="0"/>
              <a:t>Source: Forbes, “How to Make Your LinkedIn Headline Stand Out”</a:t>
            </a:r>
          </a:p>
        </p:txBody>
      </p:sp>
    </p:spTree>
    <p:extLst>
      <p:ext uri="{BB962C8B-B14F-4D97-AF65-F5344CB8AC3E}">
        <p14:creationId xmlns:p14="http://schemas.microsoft.com/office/powerpoint/2010/main" val="2642783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headlines</a:t>
            </a:r>
            <a:endParaRPr lang="en-US" dirty="0"/>
          </a:p>
        </p:txBody>
      </p:sp>
      <p:pic>
        <p:nvPicPr>
          <p:cNvPr id="6" name="Picture 5" descr="Screen shot 2013-09-06 at 11.11.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523" y="1663700"/>
            <a:ext cx="4940300" cy="990600"/>
          </a:xfrm>
          <a:prstGeom prst="rect">
            <a:avLst/>
          </a:prstGeom>
        </p:spPr>
      </p:pic>
      <p:pic>
        <p:nvPicPr>
          <p:cNvPr id="9" name="Picture 8" descr="Screen shot 2013-09-06 at 11.10.4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4924" y="2719420"/>
            <a:ext cx="5232400" cy="812800"/>
          </a:xfrm>
          <a:prstGeom prst="rect">
            <a:avLst/>
          </a:prstGeom>
        </p:spPr>
      </p:pic>
      <p:pic>
        <p:nvPicPr>
          <p:cNvPr id="10" name="Picture 9" descr="Screen shot 2013-09-06 at 11.01.4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4463" y="914400"/>
            <a:ext cx="5207000" cy="749300"/>
          </a:xfrm>
          <a:prstGeom prst="rect">
            <a:avLst/>
          </a:prstGeom>
        </p:spPr>
      </p:pic>
      <p:pic>
        <p:nvPicPr>
          <p:cNvPr id="11" name="Picture 10" descr="Screen shot 2013-09-06 at 11.20.5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429" y="3601004"/>
            <a:ext cx="5298008" cy="1387815"/>
          </a:xfrm>
          <a:prstGeom prst="rect">
            <a:avLst/>
          </a:prstGeom>
        </p:spPr>
      </p:pic>
    </p:spTree>
    <p:extLst>
      <p:ext uri="{BB962C8B-B14F-4D97-AF65-F5344CB8AC3E}">
        <p14:creationId xmlns:p14="http://schemas.microsoft.com/office/powerpoint/2010/main" val="37889445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headline </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2084009" y="1523912"/>
            <a:ext cx="3999101" cy="1938992"/>
          </a:xfrm>
          <a:prstGeom prst="rect">
            <a:avLst/>
          </a:prstGeom>
          <a:solidFill>
            <a:srgbClr val="F96A1B"/>
          </a:solidFill>
        </p:spPr>
        <p:txBody>
          <a:bodyPr wrap="square" rtlCol="0">
            <a:spAutoFit/>
          </a:bodyPr>
          <a:lstStyle/>
          <a:p>
            <a:pPr marL="342900" indent="-342900">
              <a:buAutoNum type="arabicPeriod"/>
            </a:pPr>
            <a:r>
              <a:rPr lang="en-US" sz="2000" dirty="0" smtClean="0">
                <a:solidFill>
                  <a:schemeClr val="bg1"/>
                </a:solidFill>
              </a:rPr>
              <a:t>Showcase your specialty</a:t>
            </a:r>
          </a:p>
          <a:p>
            <a:pPr marL="342900" indent="-342900">
              <a:buAutoNum type="arabicPeriod"/>
            </a:pPr>
            <a:r>
              <a:rPr lang="en-US" sz="2000" dirty="0" smtClean="0">
                <a:solidFill>
                  <a:schemeClr val="bg1"/>
                </a:solidFill>
              </a:rPr>
              <a:t>Speak directly to your target audience</a:t>
            </a:r>
          </a:p>
          <a:p>
            <a:pPr marL="342900" indent="-342900">
              <a:buAutoNum type="arabicPeriod"/>
            </a:pPr>
            <a:r>
              <a:rPr lang="en-US" sz="2000" dirty="0" smtClean="0">
                <a:solidFill>
                  <a:schemeClr val="bg1"/>
                </a:solidFill>
              </a:rPr>
              <a:t>Be specific </a:t>
            </a:r>
          </a:p>
          <a:p>
            <a:pPr marL="342900" indent="-342900">
              <a:buAutoNum type="arabicPeriod"/>
            </a:pPr>
            <a:r>
              <a:rPr lang="en-US" sz="2000" dirty="0" smtClean="0">
                <a:solidFill>
                  <a:schemeClr val="bg1"/>
                </a:solidFill>
              </a:rPr>
              <a:t>Include key words</a:t>
            </a:r>
          </a:p>
          <a:p>
            <a:pPr marL="342900" indent="-342900">
              <a:buAutoNum type="arabicPeriod"/>
            </a:pPr>
            <a:r>
              <a:rPr lang="en-US" sz="2000" dirty="0" smtClean="0">
                <a:solidFill>
                  <a:schemeClr val="bg1"/>
                </a:solidFill>
              </a:rPr>
              <a:t>Be creative</a:t>
            </a:r>
            <a:endParaRPr lang="en-US" sz="2000" dirty="0">
              <a:solidFill>
                <a:schemeClr val="bg1"/>
              </a:solidFill>
            </a:endParaRPr>
          </a:p>
        </p:txBody>
      </p:sp>
    </p:spTree>
    <p:extLst>
      <p:ext uri="{BB962C8B-B14F-4D97-AF65-F5344CB8AC3E}">
        <p14:creationId xmlns:p14="http://schemas.microsoft.com/office/powerpoint/2010/main" val="265067009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1252</TotalTime>
  <Words>853</Words>
  <Application>Microsoft Macintosh PowerPoint</Application>
  <PresentationFormat>On-screen Show (4:3)</PresentationFormat>
  <Paragraphs>109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Angles</vt:lpstr>
      <vt:lpstr>Creating digital presence </vt:lpstr>
      <vt:lpstr>overview</vt:lpstr>
      <vt:lpstr>Why think about digital presence?</vt:lpstr>
      <vt:lpstr>Linked in—by the numbers</vt:lpstr>
      <vt:lpstr>Tips for Linkedin</vt:lpstr>
      <vt:lpstr>Your photo—your readers’ 1st  clue of your professional identity </vt:lpstr>
      <vt:lpstr>Make the most of your headline—120 characters to market yourself</vt:lpstr>
      <vt:lpstr>Effective headlines</vt:lpstr>
      <vt:lpstr>Write your headline </vt:lpstr>
      <vt:lpstr>Writing Linkedin summaries </vt:lpstr>
      <vt:lpstr>Example summary</vt:lpstr>
      <vt:lpstr>Example summary 2 </vt:lpstr>
      <vt:lpstr>Generate a list of 10 keywords</vt:lpstr>
      <vt:lpstr>Be Active—endorse, connect, &amp; follow</vt:lpstr>
      <vt:lpstr>Join a group—in fact, join lots of groups!</vt:lpstr>
      <vt:lpstr>About.me</vt:lpstr>
      <vt:lpstr>PowerPoint Presentation</vt:lpstr>
      <vt:lpstr>PowerPoint Presentation</vt:lpstr>
      <vt:lpstr>Twitter </vt:lpstr>
      <vt:lpstr>Make a list of what social media you may want employers to find</vt:lpstr>
      <vt:lpstr>blogging</vt:lpstr>
      <vt:lpstr>Wordpress, blogger, weebly </vt:lpstr>
      <vt:lpstr>More than Blogging— Building a professional portfolio  </vt:lpstr>
      <vt:lpstr>Some parting advice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digital presence </dc:title>
  <dc:creator>Dustin Edwards</dc:creator>
  <cp:lastModifiedBy>Dustin Edwards</cp:lastModifiedBy>
  <cp:revision>41</cp:revision>
  <dcterms:created xsi:type="dcterms:W3CDTF">2013-09-04T15:04:00Z</dcterms:created>
  <dcterms:modified xsi:type="dcterms:W3CDTF">2013-10-28T00:19:28Z</dcterms:modified>
</cp:coreProperties>
</file>